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34"/>
  </p:notesMasterIdLst>
  <p:handoutMasterIdLst>
    <p:handoutMasterId r:id="rId35"/>
  </p:handoutMasterIdLst>
  <p:sldIdLst>
    <p:sldId id="285" r:id="rId5"/>
    <p:sldId id="274" r:id="rId6"/>
    <p:sldId id="410" r:id="rId7"/>
    <p:sldId id="304" r:id="rId8"/>
    <p:sldId id="315" r:id="rId9"/>
    <p:sldId id="424" r:id="rId10"/>
    <p:sldId id="423" r:id="rId11"/>
    <p:sldId id="411" r:id="rId12"/>
    <p:sldId id="422" r:id="rId13"/>
    <p:sldId id="413" r:id="rId14"/>
    <p:sldId id="414" r:id="rId15"/>
    <p:sldId id="415" r:id="rId16"/>
    <p:sldId id="416" r:id="rId17"/>
    <p:sldId id="417" r:id="rId18"/>
    <p:sldId id="418" r:id="rId19"/>
    <p:sldId id="419" r:id="rId20"/>
    <p:sldId id="420" r:id="rId21"/>
    <p:sldId id="421" r:id="rId22"/>
    <p:sldId id="399" r:id="rId23"/>
    <p:sldId id="362" r:id="rId24"/>
    <p:sldId id="364" r:id="rId25"/>
    <p:sldId id="379" r:id="rId26"/>
    <p:sldId id="383" r:id="rId27"/>
    <p:sldId id="384" r:id="rId28"/>
    <p:sldId id="409" r:id="rId29"/>
    <p:sldId id="360" r:id="rId30"/>
    <p:sldId id="408" r:id="rId31"/>
    <p:sldId id="401" r:id="rId32"/>
    <p:sldId id="271" r:id="rId33"/>
  </p:sldIdLst>
  <p:sldSz cx="18288000" cy="10287000"/>
  <p:notesSz cx="6669088" cy="9872663"/>
  <p:embeddedFontLst>
    <p:embeddedFont>
      <p:font typeface="Assistant" panose="020B0604020202020204" charset="0"/>
      <p:regular r:id="rId36"/>
      <p:bold r:id="rId37"/>
    </p:embeddedFont>
    <p:embeddedFont>
      <p:font typeface="Assistant Bold" panose="020B0604020202020204" charset="-79"/>
      <p:regular r:id="rId38"/>
    </p:embeddedFont>
    <p:embeddedFont>
      <p:font typeface="Bahnschrift" panose="020B0502040204020203" pitchFamily="34" charset="0"/>
      <p:regular r:id="rId39"/>
      <p:bold r:id="rId40"/>
    </p:embeddedFont>
    <p:embeddedFont>
      <p:font typeface="Calibri" panose="020F0502020204030204" pitchFamily="34" charset="0"/>
      <p:regular r:id="rId41"/>
      <p:bold r:id="rId42"/>
      <p:italic r:id="rId43"/>
      <p:boldItalic r:id="rId44"/>
    </p:embeddedFont>
    <p:embeddedFont>
      <p:font typeface="Cormorant Garamond" panose="020B0604020202020204" charset="0"/>
      <p:regular r:id="rId45"/>
      <p:bold r:id="rId46"/>
      <p:italic r:id="rId47"/>
      <p:boldItalic r:id="rId48"/>
    </p:embeddedFont>
    <p:embeddedFont>
      <p:font typeface="Source Sans Pro" panose="020B050303040302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oijackers, Margo" initials="RM" lastIdx="1" clrIdx="0">
    <p:extLst>
      <p:ext uri="{19B8F6BF-5375-455C-9EA6-DF929625EA0E}">
        <p15:presenceInfo xmlns:p15="http://schemas.microsoft.com/office/powerpoint/2012/main" userId="S::Rooijackers.M@buas.nl::6f34f962-3c0b-4807-8310-839d7dde19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8EA2"/>
    <a:srgbClr val="008000"/>
    <a:srgbClr val="B2A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68646" autoAdjust="0"/>
  </p:normalViewPr>
  <p:slideViewPr>
    <p:cSldViewPr>
      <p:cViewPr varScale="1">
        <p:scale>
          <a:sx n="77" d="100"/>
          <a:sy n="77" d="100"/>
        </p:scale>
        <p:origin x="450" y="90"/>
      </p:cViewPr>
      <p:guideLst>
        <p:guide orient="horz" pos="2136"/>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48" d="100"/>
          <a:sy n="48" d="100"/>
        </p:scale>
        <p:origin x="210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99FBD3-4AA0-4302-9355-89F637FE135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GB"/>
        </a:p>
      </dgm:t>
    </dgm:pt>
    <dgm:pt modelId="{59F7061B-4F45-4C41-B738-8D5AD97801EC}">
      <dgm:prSet phldrT="[Text]"/>
      <dgm:spPr>
        <a:solidFill>
          <a:srgbClr val="0D8EA2"/>
        </a:solidFill>
        <a:ln>
          <a:solidFill>
            <a:schemeClr val="bg1"/>
          </a:solidFill>
        </a:ln>
      </dgm:spPr>
      <dgm:t>
        <a:bodyPr/>
        <a:lstStyle/>
        <a:p>
          <a:r>
            <a:rPr lang="en-GB" dirty="0"/>
            <a:t>Stories evoke emotions</a:t>
          </a:r>
          <a:endParaRPr lang="th-TH" dirty="0"/>
        </a:p>
        <a:p>
          <a:r>
            <a:rPr lang="th-TH" dirty="0"/>
            <a:t>การสร้างเรื่องราวทำให้เกิดอารมณ์ </a:t>
          </a:r>
          <a:endParaRPr lang="en-GB" dirty="0"/>
        </a:p>
      </dgm:t>
    </dgm:pt>
    <dgm:pt modelId="{4C676E6C-201D-4C78-9C05-99A76E2BA973}" type="parTrans" cxnId="{984C6E2E-AC21-4ECE-9D9B-52B42052353B}">
      <dgm:prSet/>
      <dgm:spPr/>
      <dgm:t>
        <a:bodyPr/>
        <a:lstStyle/>
        <a:p>
          <a:endParaRPr lang="en-GB"/>
        </a:p>
      </dgm:t>
    </dgm:pt>
    <dgm:pt modelId="{AD012E75-BD73-4FA2-A0E2-F741CE5CB720}" type="sibTrans" cxnId="{984C6E2E-AC21-4ECE-9D9B-52B42052353B}">
      <dgm:prSet/>
      <dgm:spPr/>
      <dgm:t>
        <a:bodyPr/>
        <a:lstStyle/>
        <a:p>
          <a:endParaRPr lang="en-GB"/>
        </a:p>
      </dgm:t>
    </dgm:pt>
    <dgm:pt modelId="{9AA6C9D1-46BF-4435-8289-7E29EADA8E69}">
      <dgm:prSet phldrT="[Text]"/>
      <dgm:spPr>
        <a:solidFill>
          <a:srgbClr val="0D8EA2"/>
        </a:solidFill>
        <a:ln>
          <a:solidFill>
            <a:schemeClr val="bg1"/>
          </a:solidFill>
        </a:ln>
      </dgm:spPr>
      <dgm:t>
        <a:bodyPr/>
        <a:lstStyle/>
        <a:p>
          <a:r>
            <a:rPr lang="en-GB" dirty="0"/>
            <a:t>Stories connect people</a:t>
          </a:r>
          <a:endParaRPr lang="th-TH" dirty="0"/>
        </a:p>
        <a:p>
          <a:r>
            <a:rPr lang="th-TH" dirty="0"/>
            <a:t>การสร้างเรื่องราวสามารถเชื่อมโยงถึงผู้คน</a:t>
          </a:r>
          <a:endParaRPr lang="en-GB" dirty="0"/>
        </a:p>
      </dgm:t>
    </dgm:pt>
    <dgm:pt modelId="{DE56F507-BB66-448B-9EDC-AA2842C9FFF1}" type="parTrans" cxnId="{CD51F9AE-98FE-461B-AF72-A1D83AD244DC}">
      <dgm:prSet/>
      <dgm:spPr/>
      <dgm:t>
        <a:bodyPr/>
        <a:lstStyle/>
        <a:p>
          <a:endParaRPr lang="en-GB"/>
        </a:p>
      </dgm:t>
    </dgm:pt>
    <dgm:pt modelId="{B2F97802-DB4F-4B9C-B738-88358669B87C}" type="sibTrans" cxnId="{CD51F9AE-98FE-461B-AF72-A1D83AD244DC}">
      <dgm:prSet/>
      <dgm:spPr/>
      <dgm:t>
        <a:bodyPr/>
        <a:lstStyle/>
        <a:p>
          <a:endParaRPr lang="en-GB"/>
        </a:p>
      </dgm:t>
    </dgm:pt>
    <dgm:pt modelId="{2BB69DD7-F606-486B-969E-323387296A36}">
      <dgm:prSet phldrT="[Text]"/>
      <dgm:spPr>
        <a:solidFill>
          <a:srgbClr val="0D8EA2"/>
        </a:solidFill>
        <a:ln>
          <a:solidFill>
            <a:schemeClr val="bg1"/>
          </a:solidFill>
        </a:ln>
      </dgm:spPr>
      <dgm:t>
        <a:bodyPr/>
        <a:lstStyle/>
        <a:p>
          <a:r>
            <a:rPr lang="en-GB" dirty="0"/>
            <a:t>Stories encourage (buying) behaviour</a:t>
          </a:r>
          <a:endParaRPr lang="th-TH" dirty="0"/>
        </a:p>
        <a:p>
          <a:r>
            <a:rPr lang="th-TH" dirty="0"/>
            <a:t>การสร้างเรื่องราวมีส่วนกระตุ้นพฤติกรรมในการซื้อ </a:t>
          </a:r>
          <a:endParaRPr lang="en-GB" dirty="0"/>
        </a:p>
      </dgm:t>
    </dgm:pt>
    <dgm:pt modelId="{25BE39E9-C4CA-422C-AF6C-455E1E4CEA60}" type="parTrans" cxnId="{D1AFC71C-D03F-4A94-BCD9-C98468EBC610}">
      <dgm:prSet/>
      <dgm:spPr/>
      <dgm:t>
        <a:bodyPr/>
        <a:lstStyle/>
        <a:p>
          <a:endParaRPr lang="en-GB"/>
        </a:p>
      </dgm:t>
    </dgm:pt>
    <dgm:pt modelId="{D2FBF8CC-2DEB-4C12-B9BB-6CA33F4E0E2C}" type="sibTrans" cxnId="{D1AFC71C-D03F-4A94-BCD9-C98468EBC610}">
      <dgm:prSet/>
      <dgm:spPr/>
      <dgm:t>
        <a:bodyPr/>
        <a:lstStyle/>
        <a:p>
          <a:endParaRPr lang="en-GB"/>
        </a:p>
      </dgm:t>
    </dgm:pt>
    <dgm:pt modelId="{C17FF68A-0B2E-4E56-8D45-CEC12CA94CC6}">
      <dgm:prSet phldrT="[Text]"/>
      <dgm:spPr>
        <a:solidFill>
          <a:srgbClr val="0D8EA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r>
            <a:rPr lang="en-GB" dirty="0"/>
            <a:t>Stories are easier to remember than information</a:t>
          </a:r>
          <a:r>
            <a:rPr lang="th-TH" dirty="0"/>
            <a:t> การสร้างเรื่องราวเป็นสิ่งที่จดจำง่ายมากกว่าข้อมูล</a:t>
          </a:r>
          <a:endParaRPr lang="en-GB" dirty="0"/>
        </a:p>
      </dgm:t>
    </dgm:pt>
    <dgm:pt modelId="{7BF01F9C-F8AA-4574-9470-8043EA7E4231}" type="parTrans" cxnId="{87F33D85-124E-4D67-908B-8343B11AE7C6}">
      <dgm:prSet/>
      <dgm:spPr/>
      <dgm:t>
        <a:bodyPr/>
        <a:lstStyle/>
        <a:p>
          <a:endParaRPr lang="en-GB"/>
        </a:p>
      </dgm:t>
    </dgm:pt>
    <dgm:pt modelId="{EC33A225-DB19-43A9-834B-ADB4CE57DA5C}" type="sibTrans" cxnId="{87F33D85-124E-4D67-908B-8343B11AE7C6}">
      <dgm:prSet/>
      <dgm:spPr/>
      <dgm:t>
        <a:bodyPr/>
        <a:lstStyle/>
        <a:p>
          <a:endParaRPr lang="en-GB"/>
        </a:p>
      </dgm:t>
    </dgm:pt>
    <dgm:pt modelId="{1CC9FE11-AFCE-4D63-B428-1BB08F762E73}" type="pres">
      <dgm:prSet presAssocID="{DA99FBD3-4AA0-4302-9355-89F637FE1354}" presName="linear" presStyleCnt="0">
        <dgm:presLayoutVars>
          <dgm:dir/>
          <dgm:resizeHandles val="exact"/>
        </dgm:presLayoutVars>
      </dgm:prSet>
      <dgm:spPr/>
    </dgm:pt>
    <dgm:pt modelId="{09DC1400-2E73-4627-9806-D8707B799381}" type="pres">
      <dgm:prSet presAssocID="{59F7061B-4F45-4C41-B738-8D5AD97801EC}" presName="comp" presStyleCnt="0"/>
      <dgm:spPr/>
    </dgm:pt>
    <dgm:pt modelId="{B40B5997-C81B-4C0A-B55D-CCB007B2884A}" type="pres">
      <dgm:prSet presAssocID="{59F7061B-4F45-4C41-B738-8D5AD97801EC}" presName="box" presStyleLbl="node1" presStyleIdx="0" presStyleCnt="4"/>
      <dgm:spPr/>
    </dgm:pt>
    <dgm:pt modelId="{989A1F3A-6BB2-4CB3-87B9-349DC54D0F9F}" type="pres">
      <dgm:prSet presAssocID="{59F7061B-4F45-4C41-B738-8D5AD97801EC}" presName="img" presStyleLbl="fgImgPlace1" presStyleIdx="0" presStyleCnt="4" custScaleX="100103" custScaleY="99987"/>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9344" t="681" r="19344" b="681"/>
          </a:stretch>
        </a:blipFill>
      </dgm:spPr>
      <dgm:extLst>
        <a:ext uri="{E40237B7-FDA0-4F09-8148-C483321AD2D9}">
          <dgm14:cNvPr xmlns:dgm14="http://schemas.microsoft.com/office/drawing/2010/diagram" id="0" name="" descr="Heart lock outline"/>
        </a:ext>
      </dgm:extLst>
    </dgm:pt>
    <dgm:pt modelId="{8A827F32-D295-4E74-8709-2374C1244552}" type="pres">
      <dgm:prSet presAssocID="{59F7061B-4F45-4C41-B738-8D5AD97801EC}" presName="text" presStyleLbl="node1" presStyleIdx="0" presStyleCnt="4">
        <dgm:presLayoutVars>
          <dgm:bulletEnabled val="1"/>
        </dgm:presLayoutVars>
      </dgm:prSet>
      <dgm:spPr/>
    </dgm:pt>
    <dgm:pt modelId="{F34B326E-55FA-4604-81A4-CCC87812541C}" type="pres">
      <dgm:prSet presAssocID="{AD012E75-BD73-4FA2-A0E2-F741CE5CB720}" presName="spacer" presStyleCnt="0"/>
      <dgm:spPr/>
    </dgm:pt>
    <dgm:pt modelId="{82389E87-C5E9-4592-9A7B-8164296D1520}" type="pres">
      <dgm:prSet presAssocID="{9AA6C9D1-46BF-4435-8289-7E29EADA8E69}" presName="comp" presStyleCnt="0"/>
      <dgm:spPr/>
    </dgm:pt>
    <dgm:pt modelId="{67496B22-487C-4713-8358-2F8E6CA78BED}" type="pres">
      <dgm:prSet presAssocID="{9AA6C9D1-46BF-4435-8289-7E29EADA8E69}" presName="box" presStyleLbl="node1" presStyleIdx="1" presStyleCnt="4"/>
      <dgm:spPr/>
    </dgm:pt>
    <dgm:pt modelId="{0C3C647C-BDEE-4C12-9931-6663A3A7C11E}" type="pres">
      <dgm:prSet presAssocID="{9AA6C9D1-46BF-4435-8289-7E29EADA8E69}" presName="img" presStyleLbl="fgImgPlac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9313" t="687" r="19313" b="687"/>
          </a:stretch>
        </a:blipFill>
      </dgm:spPr>
      <dgm:extLst>
        <a:ext uri="{E40237B7-FDA0-4F09-8148-C483321AD2D9}">
          <dgm14:cNvPr xmlns:dgm14="http://schemas.microsoft.com/office/drawing/2010/diagram" id="0" name="" descr="Cycle with people outline"/>
        </a:ext>
      </dgm:extLst>
    </dgm:pt>
    <dgm:pt modelId="{EAEED3E8-F4F9-4CF1-BE35-D07FE525AD22}" type="pres">
      <dgm:prSet presAssocID="{9AA6C9D1-46BF-4435-8289-7E29EADA8E69}" presName="text" presStyleLbl="node1" presStyleIdx="1" presStyleCnt="4">
        <dgm:presLayoutVars>
          <dgm:bulletEnabled val="1"/>
        </dgm:presLayoutVars>
      </dgm:prSet>
      <dgm:spPr/>
    </dgm:pt>
    <dgm:pt modelId="{D7830296-9818-4D8E-A386-7C637EFA8690}" type="pres">
      <dgm:prSet presAssocID="{B2F97802-DB4F-4B9C-B738-88358669B87C}" presName="spacer" presStyleCnt="0"/>
      <dgm:spPr/>
    </dgm:pt>
    <dgm:pt modelId="{2784E8AE-A00D-4E37-9821-3860E386DE3E}" type="pres">
      <dgm:prSet presAssocID="{2BB69DD7-F606-486B-969E-323387296A36}" presName="comp" presStyleCnt="0"/>
      <dgm:spPr/>
    </dgm:pt>
    <dgm:pt modelId="{DE7000F8-6FCA-4009-B3D2-F8042B15AB61}" type="pres">
      <dgm:prSet presAssocID="{2BB69DD7-F606-486B-969E-323387296A36}" presName="box" presStyleLbl="node1" presStyleIdx="2" presStyleCnt="4" custLinFactNeighborX="1963" custLinFactNeighborY="149"/>
      <dgm:spPr/>
    </dgm:pt>
    <dgm:pt modelId="{32D54A8E-A926-433F-9B7D-E587AE4FD894}" type="pres">
      <dgm:prSet presAssocID="{2BB69DD7-F606-486B-969E-323387296A36}" presName="img" presStyleLbl="fgImgPlac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9313" t="687" r="19313" b="687"/>
          </a:stretch>
        </a:blipFill>
      </dgm:spPr>
      <dgm:extLst>
        <a:ext uri="{E40237B7-FDA0-4F09-8148-C483321AD2D9}">
          <dgm14:cNvPr xmlns:dgm14="http://schemas.microsoft.com/office/drawing/2010/diagram" id="0" name="" descr="Shopping cart outline"/>
        </a:ext>
      </dgm:extLst>
    </dgm:pt>
    <dgm:pt modelId="{7963B5AB-4BDB-4D4F-A0F0-AF8355D7D1C2}" type="pres">
      <dgm:prSet presAssocID="{2BB69DD7-F606-486B-969E-323387296A36}" presName="text" presStyleLbl="node1" presStyleIdx="2" presStyleCnt="4">
        <dgm:presLayoutVars>
          <dgm:bulletEnabled val="1"/>
        </dgm:presLayoutVars>
      </dgm:prSet>
      <dgm:spPr/>
    </dgm:pt>
    <dgm:pt modelId="{F5BD1924-B003-41D1-85FE-170B10BE3BD9}" type="pres">
      <dgm:prSet presAssocID="{D2FBF8CC-2DEB-4C12-B9BB-6CA33F4E0E2C}" presName="spacer" presStyleCnt="0"/>
      <dgm:spPr/>
    </dgm:pt>
    <dgm:pt modelId="{34E1EF66-67E6-4FF7-B6CC-2EAA11AB0A73}" type="pres">
      <dgm:prSet presAssocID="{C17FF68A-0B2E-4E56-8D45-CEC12CA94CC6}" presName="comp" presStyleCnt="0"/>
      <dgm:spPr/>
    </dgm:pt>
    <dgm:pt modelId="{4BF019B3-A4D4-4C62-8190-817A860F01F5}" type="pres">
      <dgm:prSet presAssocID="{C17FF68A-0B2E-4E56-8D45-CEC12CA94CC6}" presName="box" presStyleLbl="node1" presStyleIdx="3" presStyleCnt="4"/>
      <dgm:spPr/>
    </dgm:pt>
    <dgm:pt modelId="{1827D184-E19C-4E9F-AB0A-DF32E96F87D2}" type="pres">
      <dgm:prSet presAssocID="{C17FF68A-0B2E-4E56-8D45-CEC12CA94CC6}" presName="img" presStyleLbl="fgImgPlac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9313" t="687" r="19313" b="687"/>
          </a:stretch>
        </a:blipFill>
      </dgm:spPr>
      <dgm:extLst>
        <a:ext uri="{E40237B7-FDA0-4F09-8148-C483321AD2D9}">
          <dgm14:cNvPr xmlns:dgm14="http://schemas.microsoft.com/office/drawing/2010/diagram" id="0" name="" descr="Person with idea outline"/>
        </a:ext>
      </dgm:extLst>
    </dgm:pt>
    <dgm:pt modelId="{678221AC-B5F2-4C47-9F01-2B1315D4054E}" type="pres">
      <dgm:prSet presAssocID="{C17FF68A-0B2E-4E56-8D45-CEC12CA94CC6}" presName="text" presStyleLbl="node1" presStyleIdx="3" presStyleCnt="4">
        <dgm:presLayoutVars>
          <dgm:bulletEnabled val="1"/>
        </dgm:presLayoutVars>
      </dgm:prSet>
      <dgm:spPr/>
    </dgm:pt>
  </dgm:ptLst>
  <dgm:cxnLst>
    <dgm:cxn modelId="{1BFD7502-B9EE-4045-9218-EF17A9F57F63}" type="presOf" srcId="{59F7061B-4F45-4C41-B738-8D5AD97801EC}" destId="{B40B5997-C81B-4C0A-B55D-CCB007B2884A}" srcOrd="0" destOrd="0" presId="urn:microsoft.com/office/officeart/2005/8/layout/vList4"/>
    <dgm:cxn modelId="{D1AFC71C-D03F-4A94-BCD9-C98468EBC610}" srcId="{DA99FBD3-4AA0-4302-9355-89F637FE1354}" destId="{2BB69DD7-F606-486B-969E-323387296A36}" srcOrd="2" destOrd="0" parTransId="{25BE39E9-C4CA-422C-AF6C-455E1E4CEA60}" sibTransId="{D2FBF8CC-2DEB-4C12-B9BB-6CA33F4E0E2C}"/>
    <dgm:cxn modelId="{240CF324-ADED-4548-9D52-10E969591025}" type="presOf" srcId="{2BB69DD7-F606-486B-969E-323387296A36}" destId="{7963B5AB-4BDB-4D4F-A0F0-AF8355D7D1C2}" srcOrd="1" destOrd="0" presId="urn:microsoft.com/office/officeart/2005/8/layout/vList4"/>
    <dgm:cxn modelId="{984C6E2E-AC21-4ECE-9D9B-52B42052353B}" srcId="{DA99FBD3-4AA0-4302-9355-89F637FE1354}" destId="{59F7061B-4F45-4C41-B738-8D5AD97801EC}" srcOrd="0" destOrd="0" parTransId="{4C676E6C-201D-4C78-9C05-99A76E2BA973}" sibTransId="{AD012E75-BD73-4FA2-A0E2-F741CE5CB720}"/>
    <dgm:cxn modelId="{A131F660-2CF3-4421-A4A7-4DDCE60D6854}" type="presOf" srcId="{59F7061B-4F45-4C41-B738-8D5AD97801EC}" destId="{8A827F32-D295-4E74-8709-2374C1244552}" srcOrd="1" destOrd="0" presId="urn:microsoft.com/office/officeart/2005/8/layout/vList4"/>
    <dgm:cxn modelId="{82A5E774-69EB-476A-8716-DF38EB371283}" type="presOf" srcId="{9AA6C9D1-46BF-4435-8289-7E29EADA8E69}" destId="{67496B22-487C-4713-8358-2F8E6CA78BED}" srcOrd="0" destOrd="0" presId="urn:microsoft.com/office/officeart/2005/8/layout/vList4"/>
    <dgm:cxn modelId="{87F33D85-124E-4D67-908B-8343B11AE7C6}" srcId="{DA99FBD3-4AA0-4302-9355-89F637FE1354}" destId="{C17FF68A-0B2E-4E56-8D45-CEC12CA94CC6}" srcOrd="3" destOrd="0" parTransId="{7BF01F9C-F8AA-4574-9470-8043EA7E4231}" sibTransId="{EC33A225-DB19-43A9-834B-ADB4CE57DA5C}"/>
    <dgm:cxn modelId="{FEE4CDA8-C430-4D91-A1B1-77C9AF034522}" type="presOf" srcId="{DA99FBD3-4AA0-4302-9355-89F637FE1354}" destId="{1CC9FE11-AFCE-4D63-B428-1BB08F762E73}" srcOrd="0" destOrd="0" presId="urn:microsoft.com/office/officeart/2005/8/layout/vList4"/>
    <dgm:cxn modelId="{A7D645AA-63E2-41C3-90DF-FD7A8553BF71}" type="presOf" srcId="{9AA6C9D1-46BF-4435-8289-7E29EADA8E69}" destId="{EAEED3E8-F4F9-4CF1-BE35-D07FE525AD22}" srcOrd="1" destOrd="0" presId="urn:microsoft.com/office/officeart/2005/8/layout/vList4"/>
    <dgm:cxn modelId="{D3D5A6AB-1270-42FC-91E2-C86818FE9D50}" type="presOf" srcId="{C17FF68A-0B2E-4E56-8D45-CEC12CA94CC6}" destId="{678221AC-B5F2-4C47-9F01-2B1315D4054E}" srcOrd="1" destOrd="0" presId="urn:microsoft.com/office/officeart/2005/8/layout/vList4"/>
    <dgm:cxn modelId="{CD51F9AE-98FE-461B-AF72-A1D83AD244DC}" srcId="{DA99FBD3-4AA0-4302-9355-89F637FE1354}" destId="{9AA6C9D1-46BF-4435-8289-7E29EADA8E69}" srcOrd="1" destOrd="0" parTransId="{DE56F507-BB66-448B-9EDC-AA2842C9FFF1}" sibTransId="{B2F97802-DB4F-4B9C-B738-88358669B87C}"/>
    <dgm:cxn modelId="{F8E0C4D7-CBDE-43F0-9940-D9EF4ABDD854}" type="presOf" srcId="{C17FF68A-0B2E-4E56-8D45-CEC12CA94CC6}" destId="{4BF019B3-A4D4-4C62-8190-817A860F01F5}" srcOrd="0" destOrd="0" presId="urn:microsoft.com/office/officeart/2005/8/layout/vList4"/>
    <dgm:cxn modelId="{2EFB33E3-3414-4321-8FAF-E98D0C3B8099}" type="presOf" srcId="{2BB69DD7-F606-486B-969E-323387296A36}" destId="{DE7000F8-6FCA-4009-B3D2-F8042B15AB61}" srcOrd="0" destOrd="0" presId="urn:microsoft.com/office/officeart/2005/8/layout/vList4"/>
    <dgm:cxn modelId="{CF4354C8-07BA-445A-B83B-A035236C0D1F}" type="presParOf" srcId="{1CC9FE11-AFCE-4D63-B428-1BB08F762E73}" destId="{09DC1400-2E73-4627-9806-D8707B799381}" srcOrd="0" destOrd="0" presId="urn:microsoft.com/office/officeart/2005/8/layout/vList4"/>
    <dgm:cxn modelId="{D9EB371F-1CF6-46C5-868D-E53E72871B7E}" type="presParOf" srcId="{09DC1400-2E73-4627-9806-D8707B799381}" destId="{B40B5997-C81B-4C0A-B55D-CCB007B2884A}" srcOrd="0" destOrd="0" presId="urn:microsoft.com/office/officeart/2005/8/layout/vList4"/>
    <dgm:cxn modelId="{7CA9239F-3FA9-43AF-BD0C-A7FE8EE1B31A}" type="presParOf" srcId="{09DC1400-2E73-4627-9806-D8707B799381}" destId="{989A1F3A-6BB2-4CB3-87B9-349DC54D0F9F}" srcOrd="1" destOrd="0" presId="urn:microsoft.com/office/officeart/2005/8/layout/vList4"/>
    <dgm:cxn modelId="{74C09A6B-69B9-4780-A602-A7EE91CC8E3D}" type="presParOf" srcId="{09DC1400-2E73-4627-9806-D8707B799381}" destId="{8A827F32-D295-4E74-8709-2374C1244552}" srcOrd="2" destOrd="0" presId="urn:microsoft.com/office/officeart/2005/8/layout/vList4"/>
    <dgm:cxn modelId="{A6A62B78-AA96-4DD7-8E65-AD827C049A66}" type="presParOf" srcId="{1CC9FE11-AFCE-4D63-B428-1BB08F762E73}" destId="{F34B326E-55FA-4604-81A4-CCC87812541C}" srcOrd="1" destOrd="0" presId="urn:microsoft.com/office/officeart/2005/8/layout/vList4"/>
    <dgm:cxn modelId="{E11F91F3-F699-4021-A795-95095AE34D2B}" type="presParOf" srcId="{1CC9FE11-AFCE-4D63-B428-1BB08F762E73}" destId="{82389E87-C5E9-4592-9A7B-8164296D1520}" srcOrd="2" destOrd="0" presId="urn:microsoft.com/office/officeart/2005/8/layout/vList4"/>
    <dgm:cxn modelId="{70D76231-8F71-4203-9E8C-FA863BD8DEAA}" type="presParOf" srcId="{82389E87-C5E9-4592-9A7B-8164296D1520}" destId="{67496B22-487C-4713-8358-2F8E6CA78BED}" srcOrd="0" destOrd="0" presId="urn:microsoft.com/office/officeart/2005/8/layout/vList4"/>
    <dgm:cxn modelId="{DDC0F4FF-6A0C-4C19-AF39-80478634C32A}" type="presParOf" srcId="{82389E87-C5E9-4592-9A7B-8164296D1520}" destId="{0C3C647C-BDEE-4C12-9931-6663A3A7C11E}" srcOrd="1" destOrd="0" presId="urn:microsoft.com/office/officeart/2005/8/layout/vList4"/>
    <dgm:cxn modelId="{7E5D3ACE-CE09-4B56-8877-4A5ECA573D61}" type="presParOf" srcId="{82389E87-C5E9-4592-9A7B-8164296D1520}" destId="{EAEED3E8-F4F9-4CF1-BE35-D07FE525AD22}" srcOrd="2" destOrd="0" presId="urn:microsoft.com/office/officeart/2005/8/layout/vList4"/>
    <dgm:cxn modelId="{8689551B-17EC-4D0D-AFC6-E55C3B432966}" type="presParOf" srcId="{1CC9FE11-AFCE-4D63-B428-1BB08F762E73}" destId="{D7830296-9818-4D8E-A386-7C637EFA8690}" srcOrd="3" destOrd="0" presId="urn:microsoft.com/office/officeart/2005/8/layout/vList4"/>
    <dgm:cxn modelId="{55D54CD6-9D6C-4401-B8EA-C04E8E9DB186}" type="presParOf" srcId="{1CC9FE11-AFCE-4D63-B428-1BB08F762E73}" destId="{2784E8AE-A00D-4E37-9821-3860E386DE3E}" srcOrd="4" destOrd="0" presId="urn:microsoft.com/office/officeart/2005/8/layout/vList4"/>
    <dgm:cxn modelId="{E29E8BE7-3A84-4F28-8B45-1DD6AE04A221}" type="presParOf" srcId="{2784E8AE-A00D-4E37-9821-3860E386DE3E}" destId="{DE7000F8-6FCA-4009-B3D2-F8042B15AB61}" srcOrd="0" destOrd="0" presId="urn:microsoft.com/office/officeart/2005/8/layout/vList4"/>
    <dgm:cxn modelId="{B51866C7-0F56-458B-AC6D-BBF20866A951}" type="presParOf" srcId="{2784E8AE-A00D-4E37-9821-3860E386DE3E}" destId="{32D54A8E-A926-433F-9B7D-E587AE4FD894}" srcOrd="1" destOrd="0" presId="urn:microsoft.com/office/officeart/2005/8/layout/vList4"/>
    <dgm:cxn modelId="{AD0E34D0-C225-44CF-880A-3627A6F2AEDB}" type="presParOf" srcId="{2784E8AE-A00D-4E37-9821-3860E386DE3E}" destId="{7963B5AB-4BDB-4D4F-A0F0-AF8355D7D1C2}" srcOrd="2" destOrd="0" presId="urn:microsoft.com/office/officeart/2005/8/layout/vList4"/>
    <dgm:cxn modelId="{DF9D2309-5156-406A-8E66-457E966C73ED}" type="presParOf" srcId="{1CC9FE11-AFCE-4D63-B428-1BB08F762E73}" destId="{F5BD1924-B003-41D1-85FE-170B10BE3BD9}" srcOrd="5" destOrd="0" presId="urn:microsoft.com/office/officeart/2005/8/layout/vList4"/>
    <dgm:cxn modelId="{C5286F3C-3319-4756-B069-DF254EFAEBD0}" type="presParOf" srcId="{1CC9FE11-AFCE-4D63-B428-1BB08F762E73}" destId="{34E1EF66-67E6-4FF7-B6CC-2EAA11AB0A73}" srcOrd="6" destOrd="0" presId="urn:microsoft.com/office/officeart/2005/8/layout/vList4"/>
    <dgm:cxn modelId="{63A2A05E-E216-4AC2-8CAF-EFCB591E3204}" type="presParOf" srcId="{34E1EF66-67E6-4FF7-B6CC-2EAA11AB0A73}" destId="{4BF019B3-A4D4-4C62-8190-817A860F01F5}" srcOrd="0" destOrd="0" presId="urn:microsoft.com/office/officeart/2005/8/layout/vList4"/>
    <dgm:cxn modelId="{43CBA6C9-135A-4829-B7F0-0E1BD6743B8C}" type="presParOf" srcId="{34E1EF66-67E6-4FF7-B6CC-2EAA11AB0A73}" destId="{1827D184-E19C-4E9F-AB0A-DF32E96F87D2}" srcOrd="1" destOrd="0" presId="urn:microsoft.com/office/officeart/2005/8/layout/vList4"/>
    <dgm:cxn modelId="{AD33E71B-2DC3-4DBD-A02D-2C1471049481}" type="presParOf" srcId="{34E1EF66-67E6-4FF7-B6CC-2EAA11AB0A73}" destId="{678221AC-B5F2-4C47-9F01-2B1315D4054E}"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B5997-C81B-4C0A-B55D-CCB007B2884A}">
      <dsp:nvSpPr>
        <dsp:cNvPr id="0" name=""/>
        <dsp:cNvSpPr/>
      </dsp:nvSpPr>
      <dsp:spPr>
        <a:xfrm>
          <a:off x="0" y="0"/>
          <a:ext cx="7772400" cy="1262922"/>
        </a:xfrm>
        <a:prstGeom prst="roundRect">
          <a:avLst>
            <a:gd name="adj" fmla="val 10000"/>
          </a:avLst>
        </a:prstGeom>
        <a:solidFill>
          <a:srgbClr val="0D8EA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Stories evoke emotions</a:t>
          </a:r>
          <a:endParaRPr lang="th-TH" sz="2500" kern="1200" dirty="0"/>
        </a:p>
        <a:p>
          <a:pPr marL="0" lvl="0" indent="0" algn="l" defTabSz="1111250">
            <a:lnSpc>
              <a:spcPct val="90000"/>
            </a:lnSpc>
            <a:spcBef>
              <a:spcPct val="0"/>
            </a:spcBef>
            <a:spcAft>
              <a:spcPct val="35000"/>
            </a:spcAft>
            <a:buNone/>
          </a:pPr>
          <a:r>
            <a:rPr lang="th-TH" sz="2500" kern="1200" dirty="0"/>
            <a:t>การสร้างเรื่องราวทำให้เกิดอารมณ์ </a:t>
          </a:r>
          <a:endParaRPr lang="en-GB" sz="2500" kern="1200" dirty="0"/>
        </a:p>
      </dsp:txBody>
      <dsp:txXfrm>
        <a:off x="1680772" y="0"/>
        <a:ext cx="6091627" cy="1262922"/>
      </dsp:txXfrm>
    </dsp:sp>
    <dsp:sp modelId="{989A1F3A-6BB2-4CB3-87B9-349DC54D0F9F}">
      <dsp:nvSpPr>
        <dsp:cNvPr id="0" name=""/>
        <dsp:cNvSpPr/>
      </dsp:nvSpPr>
      <dsp:spPr>
        <a:xfrm>
          <a:off x="125491" y="126357"/>
          <a:ext cx="1556081" cy="1010206"/>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9344" t="681" r="19344" b="681"/>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496B22-487C-4713-8358-2F8E6CA78BED}">
      <dsp:nvSpPr>
        <dsp:cNvPr id="0" name=""/>
        <dsp:cNvSpPr/>
      </dsp:nvSpPr>
      <dsp:spPr>
        <a:xfrm>
          <a:off x="0" y="1389215"/>
          <a:ext cx="7772400" cy="1262922"/>
        </a:xfrm>
        <a:prstGeom prst="roundRect">
          <a:avLst>
            <a:gd name="adj" fmla="val 10000"/>
          </a:avLst>
        </a:prstGeom>
        <a:solidFill>
          <a:srgbClr val="0D8EA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Stories connect people</a:t>
          </a:r>
          <a:endParaRPr lang="th-TH" sz="2500" kern="1200" dirty="0"/>
        </a:p>
        <a:p>
          <a:pPr marL="0" lvl="0" indent="0" algn="l" defTabSz="1111250">
            <a:lnSpc>
              <a:spcPct val="90000"/>
            </a:lnSpc>
            <a:spcBef>
              <a:spcPct val="0"/>
            </a:spcBef>
            <a:spcAft>
              <a:spcPct val="35000"/>
            </a:spcAft>
            <a:buNone/>
          </a:pPr>
          <a:r>
            <a:rPr lang="th-TH" sz="2500" kern="1200" dirty="0"/>
            <a:t>การสร้างเรื่องราวสามารถเชื่อมโยงถึงผู้คน</a:t>
          </a:r>
          <a:endParaRPr lang="en-GB" sz="2500" kern="1200" dirty="0"/>
        </a:p>
      </dsp:txBody>
      <dsp:txXfrm>
        <a:off x="1680772" y="1389215"/>
        <a:ext cx="6091627" cy="1262922"/>
      </dsp:txXfrm>
    </dsp:sp>
    <dsp:sp modelId="{0C3C647C-BDEE-4C12-9931-6663A3A7C11E}">
      <dsp:nvSpPr>
        <dsp:cNvPr id="0" name=""/>
        <dsp:cNvSpPr/>
      </dsp:nvSpPr>
      <dsp:spPr>
        <a:xfrm>
          <a:off x="126292" y="1515507"/>
          <a:ext cx="1554480" cy="1010338"/>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9313" t="687" r="19313" b="68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7000F8-6FCA-4009-B3D2-F8042B15AB61}">
      <dsp:nvSpPr>
        <dsp:cNvPr id="0" name=""/>
        <dsp:cNvSpPr/>
      </dsp:nvSpPr>
      <dsp:spPr>
        <a:xfrm>
          <a:off x="0" y="2780311"/>
          <a:ext cx="7772400" cy="1262922"/>
        </a:xfrm>
        <a:prstGeom prst="roundRect">
          <a:avLst>
            <a:gd name="adj" fmla="val 10000"/>
          </a:avLst>
        </a:prstGeom>
        <a:solidFill>
          <a:srgbClr val="0D8EA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Stories encourage (buying) behaviour</a:t>
          </a:r>
          <a:endParaRPr lang="th-TH" sz="2500" kern="1200" dirty="0"/>
        </a:p>
        <a:p>
          <a:pPr marL="0" lvl="0" indent="0" algn="l" defTabSz="1111250">
            <a:lnSpc>
              <a:spcPct val="90000"/>
            </a:lnSpc>
            <a:spcBef>
              <a:spcPct val="0"/>
            </a:spcBef>
            <a:spcAft>
              <a:spcPct val="35000"/>
            </a:spcAft>
            <a:buNone/>
          </a:pPr>
          <a:r>
            <a:rPr lang="th-TH" sz="2500" kern="1200" dirty="0"/>
            <a:t>การสร้างเรื่องราวมีส่วนกระตุ้นพฤติกรรมในการซื้อ </a:t>
          </a:r>
          <a:endParaRPr lang="en-GB" sz="2500" kern="1200" dirty="0"/>
        </a:p>
      </dsp:txBody>
      <dsp:txXfrm>
        <a:off x="1680772" y="2780311"/>
        <a:ext cx="6091627" cy="1262922"/>
      </dsp:txXfrm>
    </dsp:sp>
    <dsp:sp modelId="{32D54A8E-A926-433F-9B7D-E587AE4FD894}">
      <dsp:nvSpPr>
        <dsp:cNvPr id="0" name=""/>
        <dsp:cNvSpPr/>
      </dsp:nvSpPr>
      <dsp:spPr>
        <a:xfrm>
          <a:off x="126292" y="2904722"/>
          <a:ext cx="1554480" cy="1010338"/>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9313" t="687" r="19313" b="68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F019B3-A4D4-4C62-8190-817A860F01F5}">
      <dsp:nvSpPr>
        <dsp:cNvPr id="0" name=""/>
        <dsp:cNvSpPr/>
      </dsp:nvSpPr>
      <dsp:spPr>
        <a:xfrm>
          <a:off x="0" y="4167645"/>
          <a:ext cx="7772400" cy="1262922"/>
        </a:xfrm>
        <a:prstGeom prst="roundRect">
          <a:avLst>
            <a:gd name="adj" fmla="val 10000"/>
          </a:avLst>
        </a:prstGeom>
        <a:solidFill>
          <a:srgbClr val="0D8EA2"/>
        </a:solidFill>
        <a:ln w="254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Stories are easier to remember than information</a:t>
          </a:r>
          <a:r>
            <a:rPr lang="th-TH" sz="2500" kern="1200" dirty="0"/>
            <a:t> การสร้างเรื่องราวเป็นสิ่งที่จดจำง่ายมากกว่าข้อมูล</a:t>
          </a:r>
          <a:endParaRPr lang="en-GB" sz="2500" kern="1200" dirty="0"/>
        </a:p>
      </dsp:txBody>
      <dsp:txXfrm>
        <a:off x="1680772" y="4167645"/>
        <a:ext cx="6091627" cy="1262922"/>
      </dsp:txXfrm>
    </dsp:sp>
    <dsp:sp modelId="{1827D184-E19C-4E9F-AB0A-DF32E96F87D2}">
      <dsp:nvSpPr>
        <dsp:cNvPr id="0" name=""/>
        <dsp:cNvSpPr/>
      </dsp:nvSpPr>
      <dsp:spPr>
        <a:xfrm>
          <a:off x="126292" y="4293937"/>
          <a:ext cx="1554480" cy="1010338"/>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9313" t="687" r="19313" b="68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6C24FC12-E499-4F93-9C66-C523171FB8CD}" type="datetimeFigureOut">
              <a:rPr lang="en-US" smtClean="0"/>
              <a:t>4/7/2021</a:t>
            </a:fld>
            <a:endParaRPr lang="en-US"/>
          </a:p>
        </p:txBody>
      </p:sp>
      <p:sp>
        <p:nvSpPr>
          <p:cNvPr id="4" name="Fußzeilenplatzhalter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FEA32533-F531-443D-A8B5-E2659C0771D8}" type="slidenum">
              <a:rPr lang="en-US" smtClean="0"/>
              <a:t>‹#›</a:t>
            </a:fld>
            <a:endParaRPr lang="en-US"/>
          </a:p>
        </p:txBody>
      </p:sp>
    </p:spTree>
    <p:extLst>
      <p:ext uri="{BB962C8B-B14F-4D97-AF65-F5344CB8AC3E}">
        <p14:creationId xmlns:p14="http://schemas.microsoft.com/office/powerpoint/2010/main" val="2902495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46B7BD97-F93B-4297-9F36-397405EB3BA0}" type="datetimeFigureOut">
              <a:rPr lang="de-AT" smtClean="0"/>
              <a:t>07.04.2021</a:t>
            </a:fld>
            <a:endParaRPr lang="de-AT"/>
          </a:p>
        </p:txBody>
      </p:sp>
      <p:sp>
        <p:nvSpPr>
          <p:cNvPr id="4" name="Folienbildplatzhalt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BB7AA7FF-9A7B-4AD7-92E8-770655D940E1}" type="slidenum">
              <a:rPr lang="de-AT" smtClean="0"/>
              <a:t>‹#›</a:t>
            </a:fld>
            <a:endParaRPr lang="de-AT"/>
          </a:p>
        </p:txBody>
      </p:sp>
    </p:spTree>
    <p:extLst>
      <p:ext uri="{BB962C8B-B14F-4D97-AF65-F5344CB8AC3E}">
        <p14:creationId xmlns:p14="http://schemas.microsoft.com/office/powerpoint/2010/main" val="4157989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66909" y="4751219"/>
            <a:ext cx="5335270" cy="38873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373063" y="1233488"/>
            <a:ext cx="5922962" cy="33321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46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PRESENTATION: 8.25-9.10 + Q&amp;A: 9.10-9.25 </a:t>
            </a:r>
          </a:p>
          <a:p>
            <a:r>
              <a:rPr lang="en-US" dirty="0"/>
              <a:t>Now I want to give the floor to </a:t>
            </a:r>
            <a:r>
              <a:rPr lang="en-US" dirty="0" err="1"/>
              <a:t>Mr.Kaung</a:t>
            </a:r>
            <a:r>
              <a:rPr lang="en-US" dirty="0"/>
              <a:t> San Hein, founder of the Toddy Palm Village in Myanmar. Thank you so much for joining us today and for giving a presentation on your organization. I invite all of participants to listen carefully to his story, because the Toddy Palm Village case from Myanmar, will serve as central case of the day. And we will be applying the 2 tools that will be introduced later today (the cover story &amp; the brand thinking </a:t>
            </a:r>
            <a:r>
              <a:rPr lang="en-US" dirty="0" err="1"/>
              <a:t>canvast</a:t>
            </a:r>
            <a:r>
              <a:rPr lang="en-US" dirty="0"/>
              <a:t> #2) to the Toddy Palm Village case. </a:t>
            </a:r>
          </a:p>
          <a:p>
            <a:endParaRPr lang="en-US" dirty="0"/>
          </a:p>
          <a:p>
            <a:r>
              <a:rPr lang="en-US" dirty="0"/>
              <a:t>Afterwards: thank you so much Mr. Kaung San Hein for sharing your wonderful story. Very inspiring indeed. I hope you can stay with us today, because we will be working be with the Toddy Palm Village case for the rest of the day and it would be great if you could reflect on the outcomes of applications. (If not, that is a pity, however we will make sure that the output of the subgroups will be collected and send to you. So, all good ideas will be preserved and not go to waste)</a:t>
            </a:r>
          </a:p>
        </p:txBody>
      </p:sp>
      <p:sp>
        <p:nvSpPr>
          <p:cNvPr id="4" name="Foliennummernplatzhalter 3"/>
          <p:cNvSpPr>
            <a:spLocks noGrp="1"/>
          </p:cNvSpPr>
          <p:nvPr>
            <p:ph type="sldNum" sz="quarter" idx="10"/>
          </p:nvPr>
        </p:nvSpPr>
        <p:spPr/>
        <p:txBody>
          <a:bodyPr/>
          <a:lstStyle/>
          <a:p>
            <a:fld id="{BB7AA7FF-9A7B-4AD7-92E8-770655D940E1}" type="slidenum">
              <a:rPr lang="de-AT" smtClean="0"/>
              <a:t>10</a:t>
            </a:fld>
            <a:endParaRPr lang="de-AT"/>
          </a:p>
        </p:txBody>
      </p:sp>
    </p:spTree>
    <p:extLst>
      <p:ext uri="{BB962C8B-B14F-4D97-AF65-F5344CB8AC3E}">
        <p14:creationId xmlns:p14="http://schemas.microsoft.com/office/powerpoint/2010/main" val="2023630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BREAK 9.25-9.40</a:t>
            </a:r>
          </a:p>
          <a:p>
            <a:r>
              <a:rPr lang="en-US" dirty="0"/>
              <a:t>First time for a coffee break. Please join again in 15 minutes, at …9.40</a:t>
            </a:r>
          </a:p>
        </p:txBody>
      </p:sp>
      <p:sp>
        <p:nvSpPr>
          <p:cNvPr id="4" name="Foliennummernplatzhalter 3"/>
          <p:cNvSpPr>
            <a:spLocks noGrp="1"/>
          </p:cNvSpPr>
          <p:nvPr>
            <p:ph type="sldNum" sz="quarter" idx="10"/>
          </p:nvPr>
        </p:nvSpPr>
        <p:spPr/>
        <p:txBody>
          <a:bodyPr/>
          <a:lstStyle/>
          <a:p>
            <a:fld id="{BB7AA7FF-9A7B-4AD7-92E8-770655D940E1}" type="slidenum">
              <a:rPr lang="de-AT" smtClean="0"/>
              <a:t>11</a:t>
            </a:fld>
            <a:endParaRPr lang="de-AT"/>
          </a:p>
        </p:txBody>
      </p:sp>
    </p:spTree>
    <p:extLst>
      <p:ext uri="{BB962C8B-B14F-4D97-AF65-F5344CB8AC3E}">
        <p14:creationId xmlns:p14="http://schemas.microsoft.com/office/powerpoint/2010/main" val="3200873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INTRO STORYTELLING + COVER STORY 9:40-9.55</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Welcome back from the break.</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Before we dive into the more marketing related questions, we think it is relevant to take a step back and answer the crucial/central questions: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t>Who </a:t>
            </a:r>
            <a:r>
              <a:rPr lang="en-US" sz="1200" dirty="0" err="1"/>
              <a:t>ar</a:t>
            </a:r>
            <a:r>
              <a:rPr kumimoji="0" lang="en-US" sz="1200" b="0" i="0" u="none" strike="noStrike" kern="1200" cap="none" spc="0" normalizeH="0" baseline="0" noProof="0" dirty="0">
                <a:ln>
                  <a:noFill/>
                </a:ln>
                <a:solidFill>
                  <a:prstClr val="black"/>
                </a:solidFill>
                <a:effectLst/>
                <a:uLnTx/>
                <a:uFillTx/>
                <a:latin typeface="+mn-lt"/>
                <a:ea typeface="+mn-ea"/>
                <a:cs typeface="+mn-cs"/>
              </a:rPr>
              <a:t>e you?</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is it that you do?</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Why does that matter?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Or in other words: what is your story? </a:t>
            </a: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12</a:t>
            </a:fld>
            <a:endParaRPr lang="de-AT"/>
          </a:p>
        </p:txBody>
      </p:sp>
    </p:spTree>
    <p:extLst>
      <p:ext uri="{BB962C8B-B14F-4D97-AF65-F5344CB8AC3E}">
        <p14:creationId xmlns:p14="http://schemas.microsoft.com/office/powerpoint/2010/main" val="3691673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More and more organizations explicitly make use of storytelling in their marketing, communication and branding strategy.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Why? Because stories appeal to our emotions, they enliven our view of a situation and they can convince us and direct our behavior.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People just love stories and are born storytellers. See for example what users post on Facebook or Instagram. </a:t>
            </a:r>
            <a:r>
              <a:rPr lang="en-US" b="0" i="0" dirty="0">
                <a:solidFill>
                  <a:srgbClr val="000000"/>
                </a:solidFill>
                <a:effectLst/>
                <a:latin typeface="Roboto"/>
              </a:rPr>
              <a:t>Stories are an easy way to communicate information. Because a story is easier to understand and remember than abstract information; Stories move us and can touch our hearts. People like to listen to experiences of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Just think back of the energizer, we started today’s training with. Did listening to your duo-partner’s story evoke emotions? Did it make you feel closer connected to your duo-partner. Do you still remember his/her story? Probably you will answer all questions with a ‘yes’.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baseline="0" dirty="0"/>
              <a:t>(Source: inaugural speech Jose Sanders, prof. Narrative Communication, Radboud University, January 2021)</a:t>
            </a:r>
          </a:p>
        </p:txBody>
      </p:sp>
      <p:sp>
        <p:nvSpPr>
          <p:cNvPr id="4" name="Foliennummernplatzhalter 3"/>
          <p:cNvSpPr>
            <a:spLocks noGrp="1"/>
          </p:cNvSpPr>
          <p:nvPr>
            <p:ph type="sldNum" sz="quarter" idx="10"/>
          </p:nvPr>
        </p:nvSpPr>
        <p:spPr/>
        <p:txBody>
          <a:bodyPr/>
          <a:lstStyle/>
          <a:p>
            <a:fld id="{BB7AA7FF-9A7B-4AD7-92E8-770655D940E1}" type="slidenum">
              <a:rPr lang="de-AT" smtClean="0"/>
              <a:t>13</a:t>
            </a:fld>
            <a:endParaRPr lang="de-AT"/>
          </a:p>
        </p:txBody>
      </p:sp>
    </p:spTree>
    <p:extLst>
      <p:ext uri="{BB962C8B-B14F-4D97-AF65-F5344CB8AC3E}">
        <p14:creationId xmlns:p14="http://schemas.microsoft.com/office/powerpoint/2010/main" val="3524333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for Social Entrepreneurs storytelling is even more important because Social Entrepreneurs have a relevant/powerful/valuable/inspiring story to communicate with their audiences. Your social mission can become a source of competitive advantage (also pointed out in training 1 by our Polish partners). If you succeed in communicating  your social mission in an appealing way, this can be a powerful way to tell your story. And we have already seen many good examples; think for instance of Work from Bed (in training 1), the marketing agency that employed disabled people. Each season they had this new photo taken with a tagline for that season. By doing so, they distinguished themselves from their competitors and they made their social mission and impact tangible.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And we have seen more great examples, Tony </a:t>
            </a:r>
            <a:r>
              <a:rPr lang="en-US" sz="1200" baseline="0" dirty="0" err="1"/>
              <a:t>Chocolonely</a:t>
            </a:r>
            <a:r>
              <a:rPr lang="en-US" sz="1200" baseline="0" dirty="0"/>
              <a:t>, Bliss Clean &amp; care, Genius coffee and </a:t>
            </a:r>
            <a:r>
              <a:rPr lang="en-US" sz="1200" baseline="0" dirty="0" err="1"/>
              <a:t>Compuritas</a:t>
            </a:r>
            <a:r>
              <a:rPr lang="en-US" sz="1200" baseline="0" dirty="0"/>
              <a:t> in training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What all these examples have in common, is that they succeed in getting their message across to their audience(s). They succeed in telling what they do and why they do it. And in this way, they can distinguish themselves from their competitors and attract customers and clients but also employees, volunteers &amp; partners.</a:t>
            </a: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14</a:t>
            </a:fld>
            <a:endParaRPr lang="de-AT"/>
          </a:p>
        </p:txBody>
      </p:sp>
    </p:spTree>
    <p:extLst>
      <p:ext uri="{BB962C8B-B14F-4D97-AF65-F5344CB8AC3E}">
        <p14:creationId xmlns:p14="http://schemas.microsoft.com/office/powerpoint/2010/main" val="3190350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i="0" dirty="0">
                <a:solidFill>
                  <a:srgbClr val="000000"/>
                </a:solidFill>
                <a:effectLst/>
                <a:latin typeface="Roboto"/>
              </a:rPr>
              <a:t>How do you tell a good story, about your own company or organizations? Five tips from Jose Sanders, professor Narrative Communication, in The Netherlands: </a:t>
            </a:r>
          </a:p>
          <a:p>
            <a:pPr marL="228600" indent="-228600">
              <a:buAutoNum type="arabicPeriod"/>
            </a:pPr>
            <a:r>
              <a:rPr lang="en-US" b="0" i="0" dirty="0">
                <a:solidFill>
                  <a:srgbClr val="000000"/>
                </a:solidFill>
                <a:effectLst/>
                <a:latin typeface="Roboto"/>
              </a:rPr>
              <a:t>Make your story credible. A story must be true. It has to match with who you really are and what you stand for. If you make something up, people will notice, and this will do more damage than good. </a:t>
            </a:r>
          </a:p>
          <a:p>
            <a:pPr marL="0" indent="0">
              <a:buNone/>
            </a:pPr>
            <a:r>
              <a:rPr lang="en-US" b="0" i="0" dirty="0">
                <a:solidFill>
                  <a:srgbClr val="000000"/>
                </a:solidFill>
                <a:effectLst/>
                <a:latin typeface="Roboto"/>
              </a:rPr>
              <a:t>2. Make it personal. Tell YOUR story. And as said before, social entrepreneurs have a relevant story to tell. So, get your story out there and make sure it will be heard. Because the social impact that your business generates is exactly what distinguishes you from all other competitors. And this can be the reason why customers would want to buy your product or service, because they relate to the cause that you are serving.</a:t>
            </a:r>
          </a:p>
          <a:p>
            <a:pPr marL="0" indent="0">
              <a:buNone/>
            </a:pPr>
            <a:r>
              <a:rPr lang="en-US" b="0" i="0" dirty="0">
                <a:solidFill>
                  <a:srgbClr val="000000"/>
                </a:solidFill>
                <a:effectLst/>
                <a:latin typeface="Roboto"/>
              </a:rPr>
              <a:t>3. Storytelling is about co-creation; interweaving your story with the stories of your audiences. When you tell a story, you evoke counter-stories. As story always provides interaction.</a:t>
            </a:r>
          </a:p>
          <a:p>
            <a:pPr marL="0" indent="0">
              <a:buNone/>
            </a:pPr>
            <a:r>
              <a:rPr lang="en-US" b="0" i="0" dirty="0">
                <a:solidFill>
                  <a:srgbClr val="000000"/>
                </a:solidFill>
                <a:effectLst/>
                <a:latin typeface="Roboto"/>
              </a:rPr>
              <a:t>Storytelling in essence starts with listening. As Social Entrepreneur you closely relate to your beneficiaries. You know them well and you are aware of their needs. How can you interweave the story of your organization with the stories of your beneficiaries? </a:t>
            </a:r>
          </a:p>
          <a:p>
            <a:pPr marL="0" indent="0">
              <a:buNone/>
            </a:pPr>
            <a:r>
              <a:rPr lang="en-US" b="0" i="0" dirty="0">
                <a:solidFill>
                  <a:srgbClr val="000000"/>
                </a:solidFill>
                <a:effectLst/>
                <a:latin typeface="Roboto"/>
              </a:rPr>
              <a:t>4. Make a plot twist. A good story takes an unexpected turn to evoke emotion. In other words: something has to happen. You want your audience to identify with your story and feel connected to your mission/message. For instance: how does your work changes the lives of your beneficiaries?</a:t>
            </a:r>
          </a:p>
          <a:p>
            <a:pPr marL="0" indent="0">
              <a:buNone/>
            </a:pPr>
            <a:r>
              <a:rPr lang="en-US" b="0" i="0" dirty="0">
                <a:solidFill>
                  <a:srgbClr val="000000"/>
                </a:solidFill>
                <a:effectLst/>
                <a:latin typeface="Roboto"/>
              </a:rPr>
              <a:t>5. Follow the primordial/basic structure of storytelling as a blueprint for your stories. Many stories are about a protagonist/leading character who experiences something difficult, encounters obstacles or problems on his way. Then a solution is found, or the goal achieved, and the protagonist has learned a lesson/changed a bit and wants to pass on what he has learned to others.  In all times and cultures, we find this basic pattern of growing up, encountering obstacles, becoming wiser, and ultimately being able to help someone else with what you have experienced. </a:t>
            </a: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15</a:t>
            </a:fld>
            <a:endParaRPr lang="de-AT"/>
          </a:p>
        </p:txBody>
      </p:sp>
    </p:spTree>
    <p:extLst>
      <p:ext uri="{BB962C8B-B14F-4D97-AF65-F5344CB8AC3E}">
        <p14:creationId xmlns:p14="http://schemas.microsoft.com/office/powerpoint/2010/main" val="3676553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D6D6D"/>
                </a:solidFill>
                <a:effectLst/>
                <a:latin typeface="Source Sans Pro" panose="020B0503030403020204" pitchFamily="34" charset="0"/>
              </a:rPr>
              <a:t>START WORKSHOP COVER STORY: 9.55 to 10.30</a:t>
            </a:r>
          </a:p>
          <a:p>
            <a:r>
              <a:rPr lang="en-US" dirty="0"/>
              <a:t>Now let us role up our sleeves and see whether we are good storytellers! To try this out we have selected the Cover Story method.</a:t>
            </a:r>
          </a:p>
          <a:p>
            <a:r>
              <a:rPr lang="en-US" dirty="0"/>
              <a:t>The Cover Story is a method to envision the ideal future state of your organization and can support you in getting your (corporate) story clear. Think of the assignment as a game. Imagine your organization, in this case the Toddy Palm Village, let us say 10 years from now (2031). They/we have done extremely well and the Toddy Palm story will be featuring on the cover of a well-know magazine. Pretend as though this future has already taken place. In other words: imagine the best-case scenario for Toddy Palm Village and take that scenario even one step further. Please use your imagination and feel free to think big. It is about the wildest dream of Toddy Palm Village, and this dream already became reality, and now you are looking back on it. What are the successes from the past that you are so proud of?</a:t>
            </a:r>
          </a:p>
          <a:p>
            <a:r>
              <a:rPr lang="en-US" dirty="0"/>
              <a:t>It is an open-ended, creative-thinking exercise, it is not about analysis or logic. Please, be wary to any ‘reality checks’ form others.</a:t>
            </a:r>
          </a:p>
          <a:p>
            <a:pPr algn="l"/>
            <a:r>
              <a:rPr lang="en-US" b="0" i="0" dirty="0">
                <a:solidFill>
                  <a:srgbClr val="6D6D6D"/>
                </a:solidFill>
                <a:effectLst/>
                <a:latin typeface="Source Sans Pro" panose="020B0503030403020204" pitchFamily="34" charset="0"/>
              </a:rPr>
              <a:t>We have made the Cover Story canvas available in Mural.</a:t>
            </a:r>
          </a:p>
          <a:p>
            <a:pPr algn="l"/>
            <a:r>
              <a:rPr lang="en-US" b="0" i="0" dirty="0">
                <a:solidFill>
                  <a:srgbClr val="6D6D6D"/>
                </a:solidFill>
                <a:effectLst/>
                <a:latin typeface="Source Sans Pro" panose="020B0503030403020204" pitchFamily="34" charset="0"/>
              </a:rPr>
              <a:t>You can work on the canvas in your own University group. And you will fill in the canvas for the Toddy Palm Village. Before we start working in the subgroups, I will give a short explanation of all the categories in the template. (Or see the text in the handout)</a:t>
            </a:r>
            <a:br>
              <a:rPr lang="en-US" b="0" i="0" dirty="0">
                <a:solidFill>
                  <a:srgbClr val="6D6D6D"/>
                </a:solidFill>
                <a:effectLst/>
                <a:latin typeface="Source Sans Pro" panose="020B0503030403020204" pitchFamily="34" charset="0"/>
              </a:rPr>
            </a:br>
            <a:r>
              <a:rPr lang="en-US" b="0" i="0" dirty="0">
                <a:solidFill>
                  <a:srgbClr val="6D6D6D"/>
                </a:solidFill>
                <a:effectLst/>
                <a:latin typeface="Source Sans Pro" panose="020B0503030403020204" pitchFamily="34" charset="0"/>
              </a:rPr>
              <a:t>• “Cover” tells the BIG story of their success.</a:t>
            </a:r>
          </a:p>
          <a:p>
            <a:pPr algn="l"/>
            <a:r>
              <a:rPr lang="en-US" b="0" i="0" dirty="0">
                <a:solidFill>
                  <a:srgbClr val="6D6D6D"/>
                </a:solidFill>
                <a:effectLst/>
                <a:latin typeface="Source Sans Pro" panose="020B0503030403020204" pitchFamily="34" charset="0"/>
              </a:rPr>
              <a:t>• “Brainstorm” is for documenting initial ideas for the cover story</a:t>
            </a:r>
            <a:br>
              <a:rPr lang="en-US" b="0" i="0" dirty="0">
                <a:solidFill>
                  <a:srgbClr val="6D6D6D"/>
                </a:solidFill>
                <a:effectLst/>
                <a:latin typeface="Source Sans Pro" panose="020B0503030403020204" pitchFamily="34" charset="0"/>
              </a:rPr>
            </a:br>
            <a:r>
              <a:rPr lang="en-US" b="0" i="0" dirty="0">
                <a:solidFill>
                  <a:srgbClr val="6D6D6D"/>
                </a:solidFill>
                <a:effectLst/>
                <a:latin typeface="Source Sans Pro" panose="020B0503030403020204" pitchFamily="34" charset="0"/>
              </a:rPr>
              <a:t>• “Big Headlines” convey the substance of the cover story.</a:t>
            </a:r>
            <a:br>
              <a:rPr lang="en-US" b="0" i="0" dirty="0">
                <a:solidFill>
                  <a:srgbClr val="6D6D6D"/>
                </a:solidFill>
                <a:effectLst/>
                <a:latin typeface="Source Sans Pro" panose="020B0503030403020204" pitchFamily="34" charset="0"/>
              </a:rPr>
            </a:br>
            <a:r>
              <a:rPr lang="en-US" b="0" i="0" dirty="0">
                <a:solidFill>
                  <a:srgbClr val="6D6D6D"/>
                </a:solidFill>
                <a:effectLst/>
                <a:latin typeface="Source Sans Pro" panose="020B0503030403020204" pitchFamily="34" charset="0"/>
              </a:rPr>
              <a:t>• “Quotes” can be from anyone as long as they’re related to the story.</a:t>
            </a:r>
            <a:br>
              <a:rPr lang="en-US" b="0" i="0" dirty="0">
                <a:solidFill>
                  <a:srgbClr val="6D6D6D"/>
                </a:solidFill>
                <a:effectLst/>
                <a:latin typeface="Source Sans Pro" panose="020B0503030403020204" pitchFamily="34" charset="0"/>
              </a:rPr>
            </a:br>
            <a:r>
              <a:rPr lang="en-US" b="0" i="0" dirty="0">
                <a:solidFill>
                  <a:srgbClr val="6D6D6D"/>
                </a:solidFill>
                <a:effectLst/>
                <a:latin typeface="Source Sans Pro" panose="020B0503030403020204" pitchFamily="34" charset="0"/>
              </a:rPr>
              <a:t>• “Visuals” are for supporting the content with illustrations.</a:t>
            </a:r>
          </a:p>
          <a:p>
            <a:pPr algn="l"/>
            <a:r>
              <a:rPr lang="en-US" b="0" i="0" dirty="0">
                <a:solidFill>
                  <a:srgbClr val="6D6D6D"/>
                </a:solidFill>
                <a:effectLst/>
                <a:latin typeface="Source Sans Pro" panose="020B0503030403020204" pitchFamily="34" charset="0"/>
              </a:rPr>
              <a:t>• “Column” reveals the personal opinion of the columnist.</a:t>
            </a:r>
            <a:endParaRPr lang="en-US" b="1" i="0" dirty="0">
              <a:solidFill>
                <a:srgbClr val="6D6D6D"/>
              </a:solidFill>
              <a:effectLst/>
              <a:latin typeface="Source Sans Pro" panose="020B0503030403020204" pitchFamily="34" charset="0"/>
            </a:endParaRPr>
          </a:p>
          <a:p>
            <a:pPr algn="l"/>
            <a:r>
              <a:rPr lang="en-US" b="0" i="0" dirty="0">
                <a:solidFill>
                  <a:srgbClr val="6D6D6D"/>
                </a:solidFill>
                <a:effectLst/>
                <a:latin typeface="Source Sans Pro" panose="020B0503030403020204" pitchFamily="34" charset="0"/>
              </a:rPr>
              <a:t>Again: try to imagine the best-case scenario for Toddy Palm Village and to take that scenario one step further. Before you start talking in the groups, the advice is to first take five quiet minutes in which all members can imagine their own story before you work together to agree on one. </a:t>
            </a:r>
          </a:p>
          <a:p>
            <a:pPr algn="l"/>
            <a:r>
              <a:rPr lang="en-US" b="0" i="0" dirty="0">
                <a:solidFill>
                  <a:srgbClr val="6D6D6D"/>
                </a:solidFill>
                <a:effectLst/>
                <a:latin typeface="Source Sans Pro" panose="020B0503030403020204" pitchFamily="34" charset="0"/>
              </a:rPr>
              <a:t>You will have 35 minutes for the assignment (in break-out rooms). </a:t>
            </a:r>
          </a:p>
          <a:p>
            <a:pPr algn="l"/>
            <a:r>
              <a:rPr lang="en-US" b="0" i="0" dirty="0">
                <a:solidFill>
                  <a:srgbClr val="6D6D6D"/>
                </a:solidFill>
                <a:effectLst/>
                <a:latin typeface="Source Sans Pro" panose="020B0503030403020204" pitchFamily="34" charset="0"/>
              </a:rPr>
              <a:t>Afterwards we will return to the general meeting and we will ask a (limited) number of volunteers to their story in (…) minutes.</a:t>
            </a:r>
          </a:p>
          <a:p>
            <a:pPr algn="l"/>
            <a:r>
              <a:rPr lang="en-US" b="0" i="0" dirty="0">
                <a:solidFill>
                  <a:srgbClr val="6D6D6D"/>
                </a:solidFill>
                <a:effectLst/>
                <a:latin typeface="Source Sans Pro" panose="020B0503030403020204" pitchFamily="34" charset="0"/>
              </a:rPr>
              <a:t>NB: and also to reflect on the use of the method. Or </a:t>
            </a:r>
            <a:r>
              <a:rPr lang="en-US" b="0" i="0" dirty="0" err="1">
                <a:solidFill>
                  <a:srgbClr val="6D6D6D"/>
                </a:solidFill>
                <a:effectLst/>
                <a:latin typeface="Source Sans Pro" panose="020B0503030403020204" pitchFamily="34" charset="0"/>
              </a:rPr>
              <a:t>mentimeter</a:t>
            </a:r>
            <a:r>
              <a:rPr lang="en-US" b="0" i="0" dirty="0">
                <a:solidFill>
                  <a:srgbClr val="6D6D6D"/>
                </a:solidFill>
                <a:effectLst/>
                <a:latin typeface="Source Sans Pro" panose="020B0503030403020204" pitchFamily="34" charset="0"/>
              </a:rPr>
              <a:t>…?</a:t>
            </a:r>
          </a:p>
          <a:p>
            <a:pPr algn="l"/>
            <a:endParaRPr lang="en-US" b="0" i="0" dirty="0">
              <a:solidFill>
                <a:srgbClr val="6D6D6D"/>
              </a:solidFill>
              <a:effectLst/>
              <a:latin typeface="Source Sans Pro" panose="020B0503030403020204" pitchFamily="34" charset="0"/>
            </a:endParaRPr>
          </a:p>
          <a:p>
            <a:endParaRPr lang="en-US" b="1" i="0" dirty="0">
              <a:solidFill>
                <a:srgbClr val="6D6D6D"/>
              </a:solidFill>
              <a:effectLst/>
              <a:latin typeface="Source Sans Pro" panose="020B0503030403020204" pitchFamily="34" charset="0"/>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16</a:t>
            </a:fld>
            <a:endParaRPr lang="de-AT"/>
          </a:p>
        </p:txBody>
      </p:sp>
    </p:spTree>
    <p:extLst>
      <p:ext uri="{BB962C8B-B14F-4D97-AF65-F5344CB8AC3E}">
        <p14:creationId xmlns:p14="http://schemas.microsoft.com/office/powerpoint/2010/main" val="843558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a:t>START Pitches at 10.30</a:t>
            </a:r>
          </a:p>
          <a:p>
            <a:pPr algn="l"/>
            <a:r>
              <a:rPr lang="en-US" b="0" i="0" dirty="0">
                <a:solidFill>
                  <a:srgbClr val="6D6D6D"/>
                </a:solidFill>
                <a:effectLst/>
                <a:latin typeface="Source Sans Pro" panose="020B0503030403020204" pitchFamily="34" charset="0"/>
              </a:rPr>
              <a:t>Debriefing: Note any common vision themes and areas of agreement. Ask for observations, insights, and concerns about the future state. And for reflection on the use of the tool. </a:t>
            </a:r>
          </a:p>
          <a:p>
            <a:pPr algn="l"/>
            <a:r>
              <a:rPr lang="en-US" b="0" i="0" dirty="0">
                <a:solidFill>
                  <a:srgbClr val="6D6D6D"/>
                </a:solidFill>
                <a:effectLst/>
                <a:latin typeface="Source Sans Pro" panose="020B0503030403020204" pitchFamily="34" charset="0"/>
              </a:rPr>
              <a:t>Or focused on storytelling: also ask the audience whether the story ‘sticks’, whether it is clear, their emotions are triggered, a connection is made &amp; whether it is something they will remember.</a:t>
            </a:r>
          </a:p>
          <a:p>
            <a:pPr algn="l"/>
            <a:r>
              <a:rPr lang="en-US" b="0" i="0" dirty="0">
                <a:solidFill>
                  <a:srgbClr val="6D6D6D"/>
                </a:solidFill>
                <a:effectLst/>
                <a:latin typeface="Source Sans Pro" panose="020B0503030403020204" pitchFamily="34" charset="0"/>
              </a:rPr>
              <a:t> </a:t>
            </a:r>
          </a:p>
          <a:p>
            <a:pPr algn="l"/>
            <a:r>
              <a:rPr lang="en-US" b="0" i="0" dirty="0">
                <a:solidFill>
                  <a:srgbClr val="6D6D6D"/>
                </a:solidFill>
                <a:effectLst/>
                <a:latin typeface="Source Sans Pro" panose="020B0503030403020204" pitchFamily="34" charset="0"/>
              </a:rPr>
              <a:t>NB: in case the owner of Toddy Palm Village is still present: ask him to reflect on the different pitches (his key take </a:t>
            </a:r>
            <a:r>
              <a:rPr lang="en-US" b="0" i="0" dirty="0" err="1">
                <a:solidFill>
                  <a:srgbClr val="6D6D6D"/>
                </a:solidFill>
                <a:effectLst/>
                <a:latin typeface="Source Sans Pro" panose="020B0503030403020204" pitchFamily="34" charset="0"/>
              </a:rPr>
              <a:t>aways</a:t>
            </a:r>
            <a:r>
              <a:rPr lang="en-US" b="0" i="0" dirty="0">
                <a:solidFill>
                  <a:srgbClr val="6D6D6D"/>
                </a:solidFill>
                <a:effectLst/>
                <a:latin typeface="Source Sans Pro" panose="020B0503030403020204" pitchFamily="34" charset="0"/>
              </a:rPr>
              <a:t>, new insights, aspect that made him think, aspect that he will certainly take with him etc. </a:t>
            </a:r>
          </a:p>
          <a:p>
            <a:pPr algn="l"/>
            <a:r>
              <a:rPr lang="en-US" b="0" i="0" dirty="0">
                <a:solidFill>
                  <a:srgbClr val="6D6D6D"/>
                </a:solidFill>
                <a:effectLst/>
                <a:latin typeface="Source Sans Pro" panose="020B0503030403020204" pitchFamily="34" charset="0"/>
              </a:rPr>
              <a:t>Debriefing: Note any common vision themes and areas of agreement. Ask for observations, insights, and concerns about the future state. Or: ask the audience whether the story ‘sticks’, whether it is clear, their emotions are triggered, a connection is made &amp; whether it is something they will remember.</a:t>
            </a:r>
          </a:p>
          <a:p>
            <a:r>
              <a:rPr lang="en-US" baseline="0" dirty="0"/>
              <a:t>Source: https://gamestorming.com/cover-story/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START BREAK AT 11:00</a:t>
            </a:r>
          </a:p>
          <a:p>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17</a:t>
            </a:fld>
            <a:endParaRPr lang="de-AT"/>
          </a:p>
        </p:txBody>
      </p:sp>
    </p:spTree>
    <p:extLst>
      <p:ext uri="{BB962C8B-B14F-4D97-AF65-F5344CB8AC3E}">
        <p14:creationId xmlns:p14="http://schemas.microsoft.com/office/powerpoint/2010/main" val="231785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BREAK: 11.00-11.15</a:t>
            </a:r>
          </a:p>
          <a:p>
            <a:r>
              <a:rPr lang="en-US" dirty="0"/>
              <a:t>Now it is time for our second, well-deserved, break. After the break my colleague Monique will take over and be your host.</a:t>
            </a:r>
          </a:p>
        </p:txBody>
      </p:sp>
      <p:sp>
        <p:nvSpPr>
          <p:cNvPr id="4" name="Foliennummernplatzhalter 3"/>
          <p:cNvSpPr>
            <a:spLocks noGrp="1"/>
          </p:cNvSpPr>
          <p:nvPr>
            <p:ph type="sldNum" sz="quarter" idx="10"/>
          </p:nvPr>
        </p:nvSpPr>
        <p:spPr/>
        <p:txBody>
          <a:bodyPr/>
          <a:lstStyle/>
          <a:p>
            <a:fld id="{BB7AA7FF-9A7B-4AD7-92E8-770655D940E1}" type="slidenum">
              <a:rPr lang="de-AT" smtClean="0"/>
              <a:t>18</a:t>
            </a:fld>
            <a:endParaRPr lang="de-AT"/>
          </a:p>
        </p:txBody>
      </p:sp>
    </p:spTree>
    <p:extLst>
      <p:ext uri="{BB962C8B-B14F-4D97-AF65-F5344CB8AC3E}">
        <p14:creationId xmlns:p14="http://schemas.microsoft.com/office/powerpoint/2010/main" val="3200873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TIME: 11:15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Intro workshop: 11.15-11.30</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Welcome back from the break. I will be you host for the upcoming hours.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I hope you enjoyed working on the cover story and discovered that you are good storytellers?!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In addition to storytelling. Branding and communication are also on the program today.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And we will now continue to work on these two topics.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In the remaining two hours we will be busy with the following marketing-related questions: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What is the brand essence of your organization?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Who are your audiences?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What do you want these audiences to think and feel about you?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and How can you reach them?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Furthermore, we will apply the marketing knowledge, insights, and a new canvas again to our your own university.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19</a:t>
            </a:fld>
            <a:endParaRPr lang="de-AT"/>
          </a:p>
        </p:txBody>
      </p:sp>
    </p:spTree>
    <p:extLst>
      <p:ext uri="{BB962C8B-B14F-4D97-AF65-F5344CB8AC3E}">
        <p14:creationId xmlns:p14="http://schemas.microsoft.com/office/powerpoint/2010/main" val="238293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intro at 8.00 to 8.10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warm welcome to all of you. Good afternoon to our partners in Thailand and Myanmar and good morning to our partners in Europe. Good to see you back again for day 2 of the </a:t>
            </a:r>
            <a:r>
              <a:rPr lang="en-US" dirty="0" err="1"/>
              <a:t>STEPup</a:t>
            </a:r>
            <a:r>
              <a:rPr lang="en-US" dirty="0"/>
              <a:t> training.</a:t>
            </a:r>
          </a:p>
          <a:p>
            <a:endParaRPr lang="en-US" baseline="0" dirty="0"/>
          </a:p>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2</a:t>
            </a:fld>
            <a:endParaRPr lang="de-AT"/>
          </a:p>
        </p:txBody>
      </p:sp>
    </p:spTree>
    <p:extLst>
      <p:ext uri="{BB962C8B-B14F-4D97-AF65-F5344CB8AC3E}">
        <p14:creationId xmlns:p14="http://schemas.microsoft.com/office/powerpoint/2010/main" val="4271264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Yesterday Anne Miltenburg gave us an inspiring talk about branding.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She gave us 7 rules in order to think as a brand strategist.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the first rule is: “put the audience first” and the second “actively direct how others think and feel about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apparently these two are very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Something we also learnt from the Tony Chocolonely case of yesterday: </a:t>
            </a:r>
            <a:r>
              <a:rPr lang="en-US" baseline="0" dirty="0" err="1"/>
              <a:t>Ynzo</a:t>
            </a:r>
            <a:r>
              <a:rPr lang="en-US" baseline="0" dirty="0"/>
              <a:t> made very clear what the different audiences of Tony are: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first there is the team, so the internal audience,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The coco beans farmers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Maybe only on the third place the consumers, which I think is interesting, to NOT put your customers on the first place!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Retailers on the fourth place and finally the suppliers.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Anne also talked briefly about the metaphor of brands built like humans.,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with a brand core which matches the character, beliefs and personality of a person.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brand identity, which can be seen as the visual and verbal expression of a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finally, the brand interactions which can be compared with the way we as human beings meet our friends, family; so where and how we meet our audiences.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again, the audiences are an important part of branding. Therefor, we would like to introduce you to another canvas that fits perfectly within the Social Business Model canvas and helps us to gain insight into the different audiences, or target groups. Next, this canvas will help us with an answer on “what” to communicate, to “whom” in what way. Which is important because we want to be known and loved!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20</a:t>
            </a:fld>
            <a:endParaRPr lang="de-AT"/>
          </a:p>
        </p:txBody>
      </p:sp>
    </p:spTree>
    <p:extLst>
      <p:ext uri="{BB962C8B-B14F-4D97-AF65-F5344CB8AC3E}">
        <p14:creationId xmlns:p14="http://schemas.microsoft.com/office/powerpoint/2010/main" val="3031172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this part of the training, I would like to introduce you to brand thinking canvas number 2. The purpose of this canvas is to map the different target groups. And more importantly, to clarify whether you must communicate partly different messages to the various target groups and, how best to do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complete the model in four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 of all, your starting point must of course be clear: your right to exist, your core, your value proposition as known from the social Business canvas, or as Anne Miltenburg called it yesterday: your brand essence.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it is clear what you stand for, you would of course like to take your ideas or vision further. And for that, you need support from more target groups than just your primary target group, the consumer. The second step is therefore to find out who your audiences are. Mapping them out helps you to get a clearer understanding of how you can enlist them in your journey towards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third step is to define what you want them to recognize you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finally, you have to determine how you want to achieve that and that will ultimately give you a strategic roadmap for your marketing actions and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21</a:t>
            </a:fld>
            <a:endParaRPr lang="de-AT"/>
          </a:p>
        </p:txBody>
      </p:sp>
    </p:spTree>
    <p:extLst>
      <p:ext uri="{BB962C8B-B14F-4D97-AF65-F5344CB8AC3E}">
        <p14:creationId xmlns:p14="http://schemas.microsoft.com/office/powerpoint/2010/main" val="1302727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Enough talking, let's fill out this model for your own university. Yesterday Liliya already asked you to think about branding of your university, and today we will tap in on this subject further.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mentioned, the first step is to determine the brand essence.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That is why the first assignment is: go together, per university, in breakout rooms, to think about the brand essence.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can take the values, mission and vision of your university as a starting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Please define the brand essence in one sentence! (as we did yesterday for Tony Chocolonely).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you have done that, please think about the different target groups. For example, also your colleagues, students, maybe residents, government or even the press.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22</a:t>
            </a:fld>
            <a:endParaRPr lang="de-AT"/>
          </a:p>
        </p:txBody>
      </p:sp>
    </p:spTree>
    <p:extLst>
      <p:ext uri="{BB962C8B-B14F-4D97-AF65-F5344CB8AC3E}">
        <p14:creationId xmlns:p14="http://schemas.microsoft.com/office/powerpoint/2010/main" val="2585767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next step is: what are you going to tell the different target groups about your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do you want them to think and feel about you? And so, in this case, what would your university want their audiences to think and feel about your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Also, try to formulate this in one sentence per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if you know what you want to say or express, you still have to think about the best way to do it. So which channels you want to use for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 help you with the brainstorm about the "how", so which communication channels: first some questions which could help you, then some examples of possible channels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23</a:t>
            </a:fld>
            <a:endParaRPr lang="de-AT"/>
          </a:p>
        </p:txBody>
      </p:sp>
    </p:spTree>
    <p:extLst>
      <p:ext uri="{BB962C8B-B14F-4D97-AF65-F5344CB8AC3E}">
        <p14:creationId xmlns:p14="http://schemas.microsoft.com/office/powerpoint/2010/main" val="3424759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24</a:t>
            </a:fld>
            <a:endParaRPr lang="de-AT"/>
          </a:p>
        </p:txBody>
      </p:sp>
    </p:spTree>
    <p:extLst>
      <p:ext uri="{BB962C8B-B14F-4D97-AF65-F5344CB8AC3E}">
        <p14:creationId xmlns:p14="http://schemas.microsoft.com/office/powerpoint/2010/main" val="3601320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TIME: Break-out rooms: 11.30-12.10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Now I would like to invite you to go to the mural. A separate mural has been created for each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HAVE TIME TO FILL OUT THESE ELEMENTS OF THE CANVAS UNTILL 12:10. Good luck!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25</a:t>
            </a:fld>
            <a:endParaRPr lang="de-AT"/>
          </a:p>
        </p:txBody>
      </p:sp>
    </p:spTree>
    <p:extLst>
      <p:ext uri="{BB962C8B-B14F-4D97-AF65-F5344CB8AC3E}">
        <p14:creationId xmlns:p14="http://schemas.microsoft.com/office/powerpoint/2010/main" val="181003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oboto"/>
              </a:rPr>
              <a:t>TIME presentations: 12.10-12.45</a:t>
            </a:r>
          </a:p>
          <a:p>
            <a:r>
              <a:rPr lang="en-US" b="0" i="0" dirty="0">
                <a:solidFill>
                  <a:srgbClr val="000000"/>
                </a:solidFill>
                <a:effectLst/>
                <a:latin typeface="Roboto"/>
              </a:rPr>
              <a:t>We would like to ask every university to name one audience, with the corresponding what and how.</a:t>
            </a:r>
          </a:p>
          <a:p>
            <a:r>
              <a:rPr lang="en-US" b="0" i="0" dirty="0">
                <a:solidFill>
                  <a:srgbClr val="000000"/>
                </a:solidFill>
                <a:effectLst/>
                <a:latin typeface="Roboto"/>
              </a:rPr>
              <a:t>(Possibly, one university explains or tells the brand essence)</a:t>
            </a:r>
          </a:p>
          <a:p>
            <a:r>
              <a:rPr lang="en-US" b="0" i="0" dirty="0">
                <a:solidFill>
                  <a:srgbClr val="000000"/>
                </a:solidFill>
                <a:effectLst/>
                <a:latin typeface="Roboto"/>
              </a:rPr>
              <a:t>1. So </a:t>
            </a:r>
            <a:r>
              <a:rPr lang="en-US" b="0" i="0" dirty="0" err="1">
                <a:solidFill>
                  <a:srgbClr val="000000"/>
                </a:solidFill>
                <a:effectLst/>
                <a:latin typeface="Roboto"/>
              </a:rPr>
              <a:t>Payap</a:t>
            </a:r>
            <a:r>
              <a:rPr lang="en-US" b="0" i="0" dirty="0">
                <a:solidFill>
                  <a:srgbClr val="000000"/>
                </a:solidFill>
                <a:effectLst/>
                <a:latin typeface="Roboto"/>
              </a:rPr>
              <a:t> University: can you please mention one of your audiences and describe in one sentence the What and the How.</a:t>
            </a:r>
          </a:p>
          <a:p>
            <a:r>
              <a:rPr lang="en-US" b="0" i="0" dirty="0">
                <a:solidFill>
                  <a:srgbClr val="000000"/>
                </a:solidFill>
                <a:effectLst/>
                <a:latin typeface="Roboto"/>
              </a:rPr>
              <a:t>2. </a:t>
            </a:r>
            <a:r>
              <a:rPr lang="en-US" b="0" i="0" dirty="0" err="1">
                <a:solidFill>
                  <a:srgbClr val="000000"/>
                </a:solidFill>
                <a:effectLst/>
                <a:latin typeface="Roboto"/>
              </a:rPr>
              <a:t>Burapha</a:t>
            </a:r>
            <a:r>
              <a:rPr lang="en-US" b="0" i="0" dirty="0">
                <a:solidFill>
                  <a:srgbClr val="000000"/>
                </a:solidFill>
                <a:effectLst/>
                <a:latin typeface="Roboto"/>
              </a:rPr>
              <a:t> University: could you please describe another audience for us?</a:t>
            </a:r>
          </a:p>
          <a:p>
            <a:r>
              <a:rPr lang="en-US" b="0" i="0" dirty="0">
                <a:solidFill>
                  <a:srgbClr val="000000"/>
                </a:solidFill>
                <a:effectLst/>
                <a:latin typeface="Roboto"/>
              </a:rPr>
              <a:t>3. Prince of </a:t>
            </a:r>
            <a:r>
              <a:rPr lang="en-US" b="0" i="0" dirty="0" err="1">
                <a:solidFill>
                  <a:srgbClr val="000000"/>
                </a:solidFill>
                <a:effectLst/>
                <a:latin typeface="Roboto"/>
              </a:rPr>
              <a:t>Songkla</a:t>
            </a:r>
            <a:r>
              <a:rPr lang="en-US" b="0" i="0" dirty="0">
                <a:solidFill>
                  <a:srgbClr val="000000"/>
                </a:solidFill>
                <a:effectLst/>
                <a:latin typeface="Roboto"/>
              </a:rPr>
              <a:t> University</a:t>
            </a:r>
          </a:p>
          <a:p>
            <a:r>
              <a:rPr lang="en-US" b="0" i="0" dirty="0">
                <a:solidFill>
                  <a:srgbClr val="000000"/>
                </a:solidFill>
                <a:effectLst/>
                <a:latin typeface="Roboto"/>
              </a:rPr>
              <a:t>4. </a:t>
            </a:r>
            <a:r>
              <a:rPr lang="en-US" b="0" i="0" dirty="0" err="1">
                <a:solidFill>
                  <a:srgbClr val="000000"/>
                </a:solidFill>
                <a:effectLst/>
                <a:latin typeface="Roboto"/>
              </a:rPr>
              <a:t>Mahasarakham</a:t>
            </a:r>
            <a:r>
              <a:rPr lang="en-US" b="0" i="0" dirty="0">
                <a:solidFill>
                  <a:srgbClr val="000000"/>
                </a:solidFill>
                <a:effectLst/>
                <a:latin typeface="Roboto"/>
              </a:rPr>
              <a:t> University</a:t>
            </a:r>
          </a:p>
          <a:p>
            <a:r>
              <a:rPr lang="en-US" b="0" i="0" dirty="0">
                <a:solidFill>
                  <a:srgbClr val="000000"/>
                </a:solidFill>
                <a:effectLst/>
                <a:latin typeface="Roboto"/>
              </a:rPr>
              <a:t>5. Mandalay University</a:t>
            </a:r>
          </a:p>
          <a:p>
            <a:r>
              <a:rPr lang="en-US" b="0" i="0" dirty="0">
                <a:solidFill>
                  <a:srgbClr val="000000"/>
                </a:solidFill>
                <a:effectLst/>
                <a:latin typeface="Roboto"/>
              </a:rPr>
              <a:t>6. National Management Degree College </a:t>
            </a:r>
          </a:p>
          <a:p>
            <a:endParaRPr lang="en-US" b="0" i="0" dirty="0">
              <a:solidFill>
                <a:srgbClr val="000000"/>
              </a:solidFill>
              <a:effectLst/>
              <a:latin typeface="Roboto"/>
            </a:endParaRPr>
          </a:p>
          <a:p>
            <a:r>
              <a:rPr lang="en-US" b="0" i="0" dirty="0">
                <a:solidFill>
                  <a:srgbClr val="000000"/>
                </a:solidFill>
                <a:effectLst/>
                <a:latin typeface="Roboto"/>
              </a:rPr>
              <a:t>Presenting can take approx. 35 minutes. </a:t>
            </a:r>
          </a:p>
        </p:txBody>
      </p:sp>
      <p:sp>
        <p:nvSpPr>
          <p:cNvPr id="4" name="Foliennummernplatzhalter 3"/>
          <p:cNvSpPr>
            <a:spLocks noGrp="1"/>
          </p:cNvSpPr>
          <p:nvPr>
            <p:ph type="sldNum" sz="quarter" idx="10"/>
          </p:nvPr>
        </p:nvSpPr>
        <p:spPr/>
        <p:txBody>
          <a:bodyPr/>
          <a:lstStyle/>
          <a:p>
            <a:fld id="{BB7AA7FF-9A7B-4AD7-92E8-770655D940E1}" type="slidenum">
              <a:rPr lang="de-AT" smtClean="0"/>
              <a:t>26</a:t>
            </a:fld>
            <a:endParaRPr lang="de-AT"/>
          </a:p>
        </p:txBody>
      </p:sp>
    </p:spTree>
    <p:extLst>
      <p:ext uri="{BB962C8B-B14F-4D97-AF65-F5344CB8AC3E}">
        <p14:creationId xmlns:p14="http://schemas.microsoft.com/office/powerpoint/2010/main" val="240878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a:t>TIME: </a:t>
            </a:r>
            <a:r>
              <a:rPr lang="en-US" baseline="0" dirty="0" err="1"/>
              <a:t>mentimeter</a:t>
            </a:r>
            <a:r>
              <a:rPr lang="en-US" baseline="0" dirty="0"/>
              <a:t> &amp; wrap-up 12.45-13.00</a:t>
            </a:r>
          </a:p>
        </p:txBody>
      </p:sp>
      <p:sp>
        <p:nvSpPr>
          <p:cNvPr id="4" name="Foliennummernplatzhalter 3"/>
          <p:cNvSpPr>
            <a:spLocks noGrp="1"/>
          </p:cNvSpPr>
          <p:nvPr>
            <p:ph type="sldNum" sz="quarter" idx="10"/>
          </p:nvPr>
        </p:nvSpPr>
        <p:spPr/>
        <p:txBody>
          <a:bodyPr/>
          <a:lstStyle/>
          <a:p>
            <a:fld id="{BB7AA7FF-9A7B-4AD7-92E8-770655D940E1}" type="slidenum">
              <a:rPr lang="de-AT" smtClean="0"/>
              <a:t>27</a:t>
            </a:fld>
            <a:endParaRPr lang="de-AT"/>
          </a:p>
        </p:txBody>
      </p:sp>
    </p:spTree>
    <p:extLst>
      <p:ext uri="{BB962C8B-B14F-4D97-AF65-F5344CB8AC3E}">
        <p14:creationId xmlns:p14="http://schemas.microsoft.com/office/powerpoint/2010/main" val="630118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TIME: </a:t>
            </a:r>
            <a:r>
              <a:rPr lang="en-US" baseline="0" dirty="0" err="1"/>
              <a:t>mentimeter</a:t>
            </a:r>
            <a:r>
              <a:rPr lang="en-US" baseline="0" dirty="0"/>
              <a:t> &amp; wrap-up 12.45-13.00</a:t>
            </a:r>
          </a:p>
          <a:p>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28</a:t>
            </a:fld>
            <a:endParaRPr lang="de-AT"/>
          </a:p>
        </p:txBody>
      </p:sp>
    </p:spTree>
    <p:extLst>
      <p:ext uri="{BB962C8B-B14F-4D97-AF65-F5344CB8AC3E}">
        <p14:creationId xmlns:p14="http://schemas.microsoft.com/office/powerpoint/2010/main" val="1207077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BB7AA7FF-9A7B-4AD7-92E8-770655D940E1}" type="slidenum">
              <a:rPr lang="de-AT" smtClean="0"/>
              <a:t>29</a:t>
            </a:fld>
            <a:endParaRPr lang="de-AT"/>
          </a:p>
        </p:txBody>
      </p:sp>
    </p:spTree>
    <p:extLst>
      <p:ext uri="{BB962C8B-B14F-4D97-AF65-F5344CB8AC3E}">
        <p14:creationId xmlns:p14="http://schemas.microsoft.com/office/powerpoint/2010/main" val="174540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Yesterday we started the training with a day of Inspiration. We had 2 presentations of hopefully inspiring Dutch cases: (1) Tony Chocolonely and (2)</a:t>
            </a:r>
            <a:r>
              <a:rPr lang="en-US" dirty="0" err="1"/>
              <a:t>Coolfinity</a:t>
            </a:r>
            <a:r>
              <a:rPr lang="en-US" dirty="0"/>
              <a:t>. Furthermore, we had Anne Miltenburg as a guest-speaker on the importance of branding for Social Entrepreneurs.</a:t>
            </a:r>
          </a:p>
        </p:txBody>
      </p:sp>
      <p:sp>
        <p:nvSpPr>
          <p:cNvPr id="4" name="Foliennummernplatzhalter 3"/>
          <p:cNvSpPr>
            <a:spLocks noGrp="1"/>
          </p:cNvSpPr>
          <p:nvPr>
            <p:ph type="sldNum" sz="quarter" idx="10"/>
          </p:nvPr>
        </p:nvSpPr>
        <p:spPr/>
        <p:txBody>
          <a:bodyPr/>
          <a:lstStyle/>
          <a:p>
            <a:fld id="{BB7AA7FF-9A7B-4AD7-92E8-770655D940E1}" type="slidenum">
              <a:rPr lang="de-AT" smtClean="0"/>
              <a:t>3</a:t>
            </a:fld>
            <a:endParaRPr lang="de-AT"/>
          </a:p>
        </p:txBody>
      </p:sp>
    </p:spTree>
    <p:extLst>
      <p:ext uri="{BB962C8B-B14F-4D97-AF65-F5344CB8AC3E}">
        <p14:creationId xmlns:p14="http://schemas.microsoft.com/office/powerpoint/2010/main" val="553276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 this second day we will further explore how the business model canvas can be used for SE initiatives. Many building blocks of the canvas have already been explored in training 1 and 2, but 2 boxes still need to be ticked, so to speak. Today we will dive deeper into the topic of marketing &amp; communication, branding &amp; storytelling on the Canvas of the customer perspective. So, the building block in the left upper corner of the customer canvas. Following Birgit’s example of training 2: we would all be wearing our green hats the whole day</a:t>
            </a:r>
            <a:r>
              <a:rPr lang="en-US" dirty="0">
                <a:sym typeface="Wingdings" panose="05000000000000000000" pitchFamily="2" charset="2"/>
              </a:rPr>
              <a:t></a:t>
            </a:r>
            <a:r>
              <a:rPr lang="en-US" dirty="0"/>
              <a:t> While tomorrow the focus will be on Social Impact. And the related box regarding the desired future state/output can be found on the Beneficiary Canvas</a:t>
            </a:r>
          </a:p>
          <a:p>
            <a:r>
              <a:rPr lang="en-US" dirty="0"/>
              <a:t>Obviously marketing and social impact are closely related, but for sake of clarity we will address them separately.</a:t>
            </a:r>
          </a:p>
          <a:p>
            <a:r>
              <a:rPr lang="en-US" dirty="0"/>
              <a:t>Today will be a hands-on day in which we will introduce 2 methods that can be used by Social Entrepreneurs to get a grip on the marketing and branding activities they need to develop. And we will practice with the tools.</a:t>
            </a:r>
          </a:p>
          <a:p>
            <a:endParaRPr lang="en-US" dirty="0"/>
          </a:p>
          <a:p>
            <a:endParaRPr lang="en-US" dirty="0"/>
          </a:p>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4</a:t>
            </a:fld>
            <a:endParaRPr lang="de-AT"/>
          </a:p>
        </p:txBody>
      </p:sp>
    </p:spTree>
    <p:extLst>
      <p:ext uri="{BB962C8B-B14F-4D97-AF65-F5344CB8AC3E}">
        <p14:creationId xmlns:p14="http://schemas.microsoft.com/office/powerpoint/2010/main" val="2722898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the green box you can see the central questions we dive into under the heading of Marketing &amp; Communication. And under this heading we will also incorporate Branding &amp; Storytelling.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Who are you?</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is it that you do?</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Why does that matter?</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is your brand essence?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Who needs to know?</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do you want them to think and feel about you?</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How are they going to find out?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Or in other words: what is your story, to which audiences are you going to tell your story? Via which communication channels?</a:t>
            </a:r>
          </a:p>
          <a:p>
            <a:r>
              <a:rPr lang="en-US" dirty="0"/>
              <a:t>The tools that we will introduce are the Brand Thinking Canvas 2, this is a method developed by Anne Miltenburg, our guest speaker yesterday. And it is a follow-up on the Brand Thinking Canvas 1 that she explained yesterday and applied to the Tony Chocolonely case. </a:t>
            </a:r>
          </a:p>
          <a:p>
            <a:r>
              <a:rPr lang="en-US" dirty="0"/>
              <a:t>The second method we will introduce is the Cover Story, which is an exercise in envisioning the ideal future state of an organization, and can help to get the (corporate) story clear. </a:t>
            </a:r>
          </a:p>
        </p:txBody>
      </p:sp>
      <p:sp>
        <p:nvSpPr>
          <p:cNvPr id="4" name="Foliennummernplatzhalter 3"/>
          <p:cNvSpPr>
            <a:spLocks noGrp="1"/>
          </p:cNvSpPr>
          <p:nvPr>
            <p:ph type="sldNum" sz="quarter" idx="10"/>
          </p:nvPr>
        </p:nvSpPr>
        <p:spPr/>
        <p:txBody>
          <a:bodyPr/>
          <a:lstStyle/>
          <a:p>
            <a:fld id="{BB7AA7FF-9A7B-4AD7-92E8-770655D940E1}" type="slidenum">
              <a:rPr lang="de-AT" smtClean="0"/>
              <a:t>5</a:t>
            </a:fld>
            <a:endParaRPr lang="de-AT"/>
          </a:p>
        </p:txBody>
      </p:sp>
    </p:spTree>
    <p:extLst>
      <p:ext uri="{BB962C8B-B14F-4D97-AF65-F5344CB8AC3E}">
        <p14:creationId xmlns:p14="http://schemas.microsoft.com/office/powerpoint/2010/main" val="4277179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the green box you can see the central questions we dive into under the heading of Marketing &amp; Communication. And under this heading we will also incorporate Branding &amp; Storytelling.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Who are you?</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is it that you do?</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Why does that matter?</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is your brand essence?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Who needs to know?</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do you want them to think and feel about you?</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How are they going to find out?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Or in other words: what is your story, to which audiences are you going to tell your story? Via which communication channels?</a:t>
            </a:r>
          </a:p>
          <a:p>
            <a:r>
              <a:rPr lang="en-US" dirty="0"/>
              <a:t>The tools that we will introduce are the Brand Thinking Canvas 2, this is a method developed by Anne Miltenburg, our guest speaker yesterday. And it is a follow-up on the Brand Thinking Canvas 1 that she explained yesterday and applied to the Tony Chocolonely case. </a:t>
            </a:r>
          </a:p>
          <a:p>
            <a:r>
              <a:rPr lang="en-US" dirty="0"/>
              <a:t>The second method we will introduce is the Cover Story, which is an exercise in envisioning the ideal future state of an organization, and can help to get the (corporate) story clear. </a:t>
            </a:r>
          </a:p>
        </p:txBody>
      </p:sp>
      <p:sp>
        <p:nvSpPr>
          <p:cNvPr id="4" name="Foliennummernplatzhalter 3"/>
          <p:cNvSpPr>
            <a:spLocks noGrp="1"/>
          </p:cNvSpPr>
          <p:nvPr>
            <p:ph type="sldNum" sz="quarter" idx="10"/>
          </p:nvPr>
        </p:nvSpPr>
        <p:spPr/>
        <p:txBody>
          <a:bodyPr/>
          <a:lstStyle/>
          <a:p>
            <a:fld id="{BB7AA7FF-9A7B-4AD7-92E8-770655D940E1}" type="slidenum">
              <a:rPr lang="de-AT" smtClean="0"/>
              <a:t>6</a:t>
            </a:fld>
            <a:endParaRPr lang="de-AT"/>
          </a:p>
        </p:txBody>
      </p:sp>
    </p:spTree>
    <p:extLst>
      <p:ext uri="{BB962C8B-B14F-4D97-AF65-F5344CB8AC3E}">
        <p14:creationId xmlns:p14="http://schemas.microsoft.com/office/powerpoint/2010/main" val="1222643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the green box you can see the central questions we dive into under the heading of Marketing &amp; Communication. And under this heading we will also incorporate Branding &amp; Storytelling.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Who are you?</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is it that you do?</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Why does that matter?</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is your brand essence?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Who needs to know?</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do you want them to think and feel about you?</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How are they going to find out?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Or in other words: what is your story, to which audiences are you going to tell your story? Via which communication channels?</a:t>
            </a:r>
          </a:p>
          <a:p>
            <a:r>
              <a:rPr lang="en-US" dirty="0"/>
              <a:t>The tools that we will introduce are the Brand Thinking Canvas 2, this is a method developed by Anne Miltenburg, our guest speaker yesterday. And it is a follow-up on the Brand Thinking Canvas 1 that she explained yesterday and applied to the Tony Chocolonely case. </a:t>
            </a:r>
          </a:p>
          <a:p>
            <a:r>
              <a:rPr lang="en-US" dirty="0"/>
              <a:t>The second method we will introduce is the Cover Story, which is an exercise in envisioning the ideal future state of an organization, and can help to get the (corporate) story clear. </a:t>
            </a:r>
          </a:p>
        </p:txBody>
      </p:sp>
      <p:sp>
        <p:nvSpPr>
          <p:cNvPr id="4" name="Foliennummernplatzhalter 3"/>
          <p:cNvSpPr>
            <a:spLocks noGrp="1"/>
          </p:cNvSpPr>
          <p:nvPr>
            <p:ph type="sldNum" sz="quarter" idx="10"/>
          </p:nvPr>
        </p:nvSpPr>
        <p:spPr/>
        <p:txBody>
          <a:bodyPr/>
          <a:lstStyle/>
          <a:p>
            <a:fld id="{BB7AA7FF-9A7B-4AD7-92E8-770655D940E1}" type="slidenum">
              <a:rPr lang="de-AT" smtClean="0"/>
              <a:t>7</a:t>
            </a:fld>
            <a:endParaRPr lang="de-AT"/>
          </a:p>
        </p:txBody>
      </p:sp>
    </p:spTree>
    <p:extLst>
      <p:ext uri="{BB962C8B-B14F-4D97-AF65-F5344CB8AC3E}">
        <p14:creationId xmlns:p14="http://schemas.microsoft.com/office/powerpoint/2010/main" val="611980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Time intro: 8.00-8.10</a:t>
            </a:r>
          </a:p>
          <a:p>
            <a:r>
              <a:rPr lang="en-US" dirty="0"/>
              <a:t>This is the roadmap for today, with the activities and the timetable. Of course, there can be minor alterations, so we need be flexible. Although start and finish are set.</a:t>
            </a:r>
          </a:p>
          <a:p>
            <a:r>
              <a:rPr lang="en-US" dirty="0"/>
              <a:t>I’m almost finished with giving the introduction. After this we will first start with an energizer. Then we will give the floor to </a:t>
            </a:r>
            <a:r>
              <a:rPr lang="en-US" dirty="0" err="1"/>
              <a:t>Mr.Kaung</a:t>
            </a:r>
            <a:r>
              <a:rPr lang="en-US" dirty="0"/>
              <a:t> San Hein, founder of the Toddy Palm Village in Myanmar. This will take probably 45 min. and then we will have some time for questions and answers. </a:t>
            </a:r>
          </a:p>
          <a:p>
            <a:r>
              <a:rPr lang="en-US" dirty="0"/>
              <a:t>Followed by a short coffee break. And after the break you will have to role up your sleeves and have 2 workshops. In the first one we work on the Cover story to envision the future for Toddy Palm Village and get the story straight. Then around 11.00 we will have another well-deserved break. And at 11.15 we will continue with the Brand Thinking Canvas #2.</a:t>
            </a:r>
          </a:p>
          <a:p>
            <a:endParaRPr lang="en-US" dirty="0"/>
          </a:p>
          <a:p>
            <a:r>
              <a:rPr lang="en-US" dirty="0"/>
              <a:t>I hope the roadmap is clear and you can’t wait to get started. In case there are any questions, please let me know. If not, we will continue with the energizer.</a:t>
            </a:r>
          </a:p>
        </p:txBody>
      </p:sp>
      <p:sp>
        <p:nvSpPr>
          <p:cNvPr id="4" name="Foliennummernplatzhalter 3"/>
          <p:cNvSpPr>
            <a:spLocks noGrp="1"/>
          </p:cNvSpPr>
          <p:nvPr>
            <p:ph type="sldNum" sz="quarter" idx="10"/>
          </p:nvPr>
        </p:nvSpPr>
        <p:spPr/>
        <p:txBody>
          <a:bodyPr/>
          <a:lstStyle/>
          <a:p>
            <a:fld id="{BB7AA7FF-9A7B-4AD7-92E8-770655D940E1}" type="slidenum">
              <a:rPr lang="de-AT" smtClean="0"/>
              <a:t>8</a:t>
            </a:fld>
            <a:endParaRPr lang="de-AT"/>
          </a:p>
        </p:txBody>
      </p:sp>
    </p:spTree>
    <p:extLst>
      <p:ext uri="{BB962C8B-B14F-4D97-AF65-F5344CB8AC3E}">
        <p14:creationId xmlns:p14="http://schemas.microsoft.com/office/powerpoint/2010/main" val="3951330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TIME energizer: 8.10-8.25</a:t>
            </a:r>
          </a:p>
          <a:p>
            <a:r>
              <a:rPr lang="en-US" dirty="0"/>
              <a:t>However, first we will start with a short energizer to warm-up for day 2 of the training.</a:t>
            </a:r>
          </a:p>
          <a:p>
            <a:r>
              <a:rPr lang="en-US" dirty="0"/>
              <a:t>It is a simple &amp; fun assignment that we will work on in duo’s.</a:t>
            </a:r>
          </a:p>
          <a:p>
            <a:r>
              <a:rPr lang="en-US" dirty="0"/>
              <a:t>First take a moment to think of the craziest experience you ever had. What immediately pops up in your mind? It can be a positive experience or a negative one…but it needs to be sort of crazy, strange, odd, exceptional or just mind-blowing! It needs to be your own personal story/your own experience.</a:t>
            </a:r>
          </a:p>
          <a:p>
            <a:r>
              <a:rPr lang="en-US" dirty="0"/>
              <a:t>We will divide everybody in break-out rooms of 2 and you can share your story taking turns. You will have 6 minutes in total, so each story cannot take longer than 3 minutes</a:t>
            </a:r>
            <a:r>
              <a:rPr lang="en-US" dirty="0">
                <a:sym typeface="Wingdings" panose="05000000000000000000" pitchFamily="2" charset="2"/>
              </a:rPr>
              <a:t> After 6 minutes, you will be invited back in the general Zoom meeting. So, enjoy your time together, and we will see you back soon.</a:t>
            </a:r>
          </a:p>
          <a:p>
            <a:r>
              <a:rPr lang="en-US" dirty="0">
                <a:sym typeface="Wingdings" panose="05000000000000000000" pitchFamily="2" charset="2"/>
              </a:rPr>
              <a:t>Debriefing: I hope you had a nice chat together and you feel energized. We will not reflect on the exercise here and now, but we will get back to it later today. So, please be patient. And if you think I have forgotten all about it, don’t hesitate to remind me.</a:t>
            </a:r>
          </a:p>
          <a:p>
            <a:endParaRPr lang="en-US" dirty="0">
              <a:sym typeface="Wingdings" panose="05000000000000000000" pitchFamily="2" charset="2"/>
            </a:endParaRPr>
          </a:p>
          <a:p>
            <a:r>
              <a:rPr lang="en-US" sz="2000" dirty="0">
                <a:solidFill>
                  <a:srgbClr val="FF0000"/>
                </a:solidFill>
                <a:sym typeface="Wingdings" panose="05000000000000000000" pitchFamily="2" charset="2"/>
              </a:rPr>
              <a:t>START WITH CASE TODDY PALM VILLAGE AT 8:25 </a:t>
            </a:r>
          </a:p>
        </p:txBody>
      </p:sp>
      <p:sp>
        <p:nvSpPr>
          <p:cNvPr id="4" name="Foliennummernplatzhalter 3"/>
          <p:cNvSpPr>
            <a:spLocks noGrp="1"/>
          </p:cNvSpPr>
          <p:nvPr>
            <p:ph type="sldNum" sz="quarter" idx="10"/>
          </p:nvPr>
        </p:nvSpPr>
        <p:spPr/>
        <p:txBody>
          <a:bodyPr/>
          <a:lstStyle/>
          <a:p>
            <a:fld id="{BB7AA7FF-9A7B-4AD7-92E8-770655D940E1}" type="slidenum">
              <a:rPr lang="de-AT" smtClean="0"/>
              <a:t>9</a:t>
            </a:fld>
            <a:endParaRPr lang="de-AT"/>
          </a:p>
        </p:txBody>
      </p:sp>
    </p:spTree>
    <p:extLst>
      <p:ext uri="{BB962C8B-B14F-4D97-AF65-F5344CB8AC3E}">
        <p14:creationId xmlns:p14="http://schemas.microsoft.com/office/powerpoint/2010/main" val="171424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D3980C-5F08-4695-AB18-95783FA8547A}" type="datetime1">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588BCE-A355-4350-B9B4-686474314926}" type="datetime1">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CACEA-3F99-47F7-B5B5-AB012705C8C7}" type="datetime1">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6EF30-DB98-409F-8544-91A57C9B1446}" type="datetime1">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8C9E89-1C87-4E9C-AFB0-79DB78DD10C5}" type="datetime1">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5C5B24-AD07-4D8F-8FA0-6CD40F794493}" type="datetime1">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80B618-AD34-4E5B-8227-CE05B4F11782}" type="datetime1">
              <a:rPr lang="en-US" smtClean="0"/>
              <a:t>4/7/2021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BF5FF5-6CEF-4580-B2E9-73170659336D}" type="datetime1">
              <a:rPr lang="en-US" smtClean="0"/>
              <a:t>4/7/2021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62E9B-9C38-43E7-A2A9-225509C8735C}" type="datetime1">
              <a:rPr lang="en-US" smtClean="0"/>
              <a:t>4/7/2021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240000" y="9334500"/>
            <a:ext cx="2133600" cy="365125"/>
          </a:xfrm>
        </p:spPr>
        <p:txBody>
          <a:bodyPr/>
          <a:lstStyle>
            <a:lvl1pPr>
              <a:defRPr>
                <a:solidFill>
                  <a:schemeClr val="bg1"/>
                </a:solidFill>
              </a:defRPr>
            </a:lvl1p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70BB30-117D-4555-ACE6-16EDC08C4F5F}" type="datetime1">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340AD0-B70F-412E-8322-E846B043693D}" type="datetime1">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320FD-9300-45A5-B44B-F2295BBEEB2B}" type="datetime1">
              <a:rPr lang="en-US" smtClean="0"/>
              <a:t>4/7/2021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3VTroVmX3s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s://www.youtube.com/watch?v=_vaxI9QNMEg"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9144000" cy="10349781"/>
          </a:xfrm>
          <a:prstGeom prst="rect">
            <a:avLst/>
          </a:prstGeom>
          <a:solidFill>
            <a:srgbClr val="0D8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89;p1"/>
          <p:cNvSpPr/>
          <p:nvPr/>
        </p:nvSpPr>
        <p:spPr>
          <a:xfrm>
            <a:off x="6934200" y="9229725"/>
            <a:ext cx="9182100" cy="28575"/>
          </a:xfrm>
          <a:prstGeom prst="rect">
            <a:avLst/>
          </a:prstGeom>
          <a:solidFill>
            <a:srgbClr val="D4C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p:nvPr/>
        </p:nvSpPr>
        <p:spPr>
          <a:xfrm>
            <a:off x="1110945" y="5651493"/>
            <a:ext cx="197461" cy="1905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1" name="Google Shape;91;p1">
            <a:hlinkClick r:id="rId3"/>
          </p:cNvPr>
          <p:cNvPicPr preferRelativeResize="0"/>
          <p:nvPr/>
        </p:nvPicPr>
        <p:blipFill rotWithShape="1">
          <a:blip r:embed="rId4">
            <a:alphaModFix/>
          </a:blip>
          <a:srcRect/>
          <a:stretch/>
        </p:blipFill>
        <p:spPr>
          <a:xfrm>
            <a:off x="12204863" y="1191677"/>
            <a:ext cx="3985512" cy="1947807"/>
          </a:xfrm>
          <a:prstGeom prst="rect">
            <a:avLst/>
          </a:prstGeom>
          <a:noFill/>
          <a:ln>
            <a:noFill/>
          </a:ln>
        </p:spPr>
      </p:pic>
      <p:pic>
        <p:nvPicPr>
          <p:cNvPr id="92" name="Google Shape;92;p1">
            <a:hlinkClick r:id="rId5"/>
          </p:cNvPr>
          <p:cNvPicPr preferRelativeResize="0"/>
          <p:nvPr/>
        </p:nvPicPr>
        <p:blipFill rotWithShape="1">
          <a:blip r:embed="rId6">
            <a:alphaModFix/>
          </a:blip>
          <a:srcRect l="1591" r="26829"/>
          <a:stretch/>
        </p:blipFill>
        <p:spPr>
          <a:xfrm>
            <a:off x="14696433" y="9301157"/>
            <a:ext cx="3435211" cy="985843"/>
          </a:xfrm>
          <a:prstGeom prst="rect">
            <a:avLst/>
          </a:prstGeom>
          <a:noFill/>
          <a:ln>
            <a:noFill/>
          </a:ln>
        </p:spPr>
      </p:pic>
      <p:sp>
        <p:nvSpPr>
          <p:cNvPr id="93" name="Google Shape;93;p1"/>
          <p:cNvSpPr txBox="1"/>
          <p:nvPr/>
        </p:nvSpPr>
        <p:spPr>
          <a:xfrm>
            <a:off x="501595" y="2944029"/>
            <a:ext cx="8140809" cy="147732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PL" sz="4000" b="1" i="0" u="none" strike="noStrike" cap="none">
                <a:solidFill>
                  <a:srgbClr val="FFFFFF"/>
                </a:solidFill>
                <a:latin typeface="Cormorant Garamond"/>
                <a:ea typeface="Cormorant Garamond"/>
                <a:cs typeface="Cormorant Garamond"/>
                <a:sym typeface="Cormorant Garamond"/>
              </a:rPr>
              <a:t>Erasmus+ Capacity Building in Higher Education</a:t>
            </a:r>
            <a:endParaRPr sz="4000" dirty="0"/>
          </a:p>
        </p:txBody>
      </p:sp>
      <p:sp>
        <p:nvSpPr>
          <p:cNvPr id="94" name="Google Shape;94;p1"/>
          <p:cNvSpPr txBox="1"/>
          <p:nvPr/>
        </p:nvSpPr>
        <p:spPr>
          <a:xfrm>
            <a:off x="9669960" y="3431709"/>
            <a:ext cx="7868050" cy="3490058"/>
          </a:xfrm>
          <a:prstGeom prst="rect">
            <a:avLst/>
          </a:prstGeom>
          <a:noFill/>
          <a:ln>
            <a:noFill/>
          </a:ln>
        </p:spPr>
        <p:txBody>
          <a:bodyPr spcFirstLastPara="1" wrap="square" lIns="0" tIns="0" rIns="0" bIns="0" anchor="t" anchorCtr="0">
            <a:spAutoFit/>
          </a:bodyPr>
          <a:lstStyle/>
          <a:p>
            <a:pPr marL="0" marR="0" lvl="0" indent="0" algn="ctr" rtl="0">
              <a:lnSpc>
                <a:spcPct val="108000"/>
              </a:lnSpc>
              <a:spcBef>
                <a:spcPts val="0"/>
              </a:spcBef>
              <a:spcAft>
                <a:spcPts val="0"/>
              </a:spcAft>
              <a:buClr>
                <a:srgbClr val="342D29"/>
              </a:buClr>
              <a:buSzPts val="4200"/>
              <a:buFont typeface="Cormorant Garamond"/>
              <a:buNone/>
            </a:pPr>
            <a:r>
              <a:rPr lang="th-TH" sz="4200" b="1" dirty="0">
                <a:solidFill>
                  <a:srgbClr val="342D29"/>
                </a:solidFill>
                <a:latin typeface="+mj-lt"/>
                <a:ea typeface="Cormorant Garamond"/>
                <a:cs typeface="Cormorant Garamond"/>
                <a:sym typeface="Cormorant Garamond"/>
              </a:rPr>
              <a:t>เสริมสร้างศักยภาพเพื่อการพัฒนานวัตกรรมการประกอบการทางสังคม ท่ามกลางกระแสการเปลี่ยนแปลงการประกอบธุรกิจในประเทศไทยและเมียนมาร์</a:t>
            </a:r>
            <a:endParaRPr lang="th-TH" sz="1800" b="0" i="0" u="none" strike="noStrike" cap="none" dirty="0">
              <a:solidFill>
                <a:schemeClr val="dk1"/>
              </a:solidFill>
              <a:latin typeface="+mj-lt"/>
              <a:ea typeface="Calibri"/>
              <a:cs typeface="Calibri"/>
              <a:sym typeface="Calibri"/>
            </a:endParaRPr>
          </a:p>
        </p:txBody>
      </p:sp>
      <p:sp>
        <p:nvSpPr>
          <p:cNvPr id="95" name="Google Shape;95;p1"/>
          <p:cNvSpPr txBox="1"/>
          <p:nvPr/>
        </p:nvSpPr>
        <p:spPr>
          <a:xfrm>
            <a:off x="1397214" y="6219079"/>
            <a:ext cx="7868050" cy="86177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FFFFFF"/>
              </a:buClr>
              <a:buSzPts val="2100"/>
              <a:buFont typeface="Assistant"/>
              <a:buNone/>
            </a:pPr>
            <a:r>
              <a:rPr lang="th-TH" sz="2000" b="1" i="0" u="none" strike="noStrike" cap="none" dirty="0">
                <a:solidFill>
                  <a:srgbClr val="FFFFFF"/>
                </a:solidFill>
                <a:latin typeface="+mj-lt"/>
                <a:ea typeface="Assistant"/>
                <a:cs typeface="Assistant"/>
                <a:sym typeface="Assistant"/>
              </a:rPr>
              <a:t>โครงการอ้างอิง.</a:t>
            </a:r>
            <a:r>
              <a:rPr lang="en-US" sz="2000" b="1" i="0" u="none" strike="noStrike" cap="none" dirty="0">
                <a:solidFill>
                  <a:srgbClr val="FFFFFF"/>
                </a:solidFill>
                <a:latin typeface="+mj-lt"/>
                <a:ea typeface="Assistant"/>
                <a:cs typeface="Assistant"/>
                <a:sym typeface="Assistant"/>
              </a:rPr>
              <a:t>EPP-1-2019-1-AT-EPPKA2-CBHE-JP </a:t>
            </a:r>
            <a:endParaRPr lang="en-US" sz="2000" b="1" i="0" u="none" strike="noStrike" cap="none" dirty="0">
              <a:solidFill>
                <a:schemeClr val="dk1"/>
              </a:solidFill>
              <a:latin typeface="+mj-lt"/>
              <a:ea typeface="Assistant"/>
              <a:cs typeface="Calibri"/>
              <a:sym typeface="Calibri"/>
            </a:endParaRPr>
          </a:p>
          <a:p>
            <a:pPr marL="0" marR="0" lvl="0" indent="0" algn="l" rtl="0">
              <a:lnSpc>
                <a:spcPct val="140000"/>
              </a:lnSpc>
              <a:spcBef>
                <a:spcPts val="0"/>
              </a:spcBef>
              <a:spcAft>
                <a:spcPts val="0"/>
              </a:spcAft>
              <a:buClr>
                <a:srgbClr val="FFFFFF"/>
              </a:buClr>
              <a:buSzPts val="2100"/>
              <a:buFont typeface="Assistant"/>
              <a:buNone/>
            </a:pPr>
            <a:r>
              <a:rPr lang="th-TH" sz="2000" b="1" i="0" u="none" strike="noStrike" cap="none" dirty="0">
                <a:solidFill>
                  <a:schemeClr val="bg1"/>
                </a:solidFill>
                <a:latin typeface="+mj-lt"/>
                <a:ea typeface="Assistant"/>
                <a:cs typeface="Assistant"/>
                <a:sym typeface="Calibri"/>
              </a:rPr>
              <a:t>ระยะเวลา</a:t>
            </a:r>
            <a:r>
              <a:rPr lang="th-TH" sz="2000" b="1" i="0" u="none" strike="noStrike" cap="none" dirty="0">
                <a:solidFill>
                  <a:srgbClr val="FFFFFF"/>
                </a:solidFill>
                <a:latin typeface="+mj-lt"/>
                <a:ea typeface="Assistant"/>
                <a:cs typeface="Assistant"/>
                <a:sym typeface="Assistant"/>
              </a:rPr>
              <a:t>: 36 เดือน (15/01/2020-14/01/2023)</a:t>
            </a:r>
            <a:endParaRPr lang="th-TH" sz="2000" b="0" i="0" u="none" strike="noStrike" cap="none" dirty="0">
              <a:solidFill>
                <a:schemeClr val="dk1"/>
              </a:solidFill>
              <a:latin typeface="+mj-lt"/>
              <a:ea typeface="Calibri"/>
              <a:cs typeface="Calibri"/>
              <a:sym typeface="Calibri"/>
            </a:endParaRPr>
          </a:p>
        </p:txBody>
      </p:sp>
      <p:sp>
        <p:nvSpPr>
          <p:cNvPr id="10" name="Google Shape;94;p1"/>
          <p:cNvSpPr txBox="1"/>
          <p:nvPr/>
        </p:nvSpPr>
        <p:spPr>
          <a:xfrm>
            <a:off x="9829800" y="7137786"/>
            <a:ext cx="7868050" cy="830997"/>
          </a:xfrm>
          <a:prstGeom prst="rect">
            <a:avLst/>
          </a:prstGeom>
          <a:noFill/>
          <a:ln>
            <a:noFill/>
          </a:ln>
        </p:spPr>
        <p:txBody>
          <a:bodyPr spcFirstLastPara="1" wrap="square" lIns="0" tIns="0" rIns="0" bIns="0" anchor="t" anchorCtr="0">
            <a:spAutoFit/>
          </a:bodyPr>
          <a:lstStyle/>
          <a:p>
            <a:pPr marL="0" marR="0" lvl="0" indent="0" algn="ctr" rtl="0">
              <a:lnSpc>
                <a:spcPct val="108000"/>
              </a:lnSpc>
              <a:spcBef>
                <a:spcPts val="0"/>
              </a:spcBef>
              <a:spcAft>
                <a:spcPts val="0"/>
              </a:spcAft>
              <a:buNone/>
            </a:pPr>
            <a:r>
              <a:rPr lang="th-TH" sz="5000" b="1" dirty="0">
                <a:solidFill>
                  <a:srgbClr val="342D29"/>
                </a:solidFill>
                <a:latin typeface="+mj-lt"/>
                <a:sym typeface="Cormorant Garamond"/>
              </a:rPr>
              <a:t>วันที่ 3-5 กุมภาพันธ์ 2564</a:t>
            </a:r>
            <a:endParaRPr lang="th-TH" sz="5000" dirty="0">
              <a:latin typeface="+mj-lt"/>
            </a:endParaRPr>
          </a:p>
        </p:txBody>
      </p:sp>
      <p:sp>
        <p:nvSpPr>
          <p:cNvPr id="2" name="Foliennummernplatzhalter 1"/>
          <p:cNvSpPr>
            <a:spLocks noGrp="1"/>
          </p:cNvSpPr>
          <p:nvPr>
            <p:ph type="sldNum" sz="quarter" idx="12"/>
          </p:nvPr>
        </p:nvSpPr>
        <p:spPr/>
        <p:txBody>
          <a:bodyPr/>
          <a:lstStyle/>
          <a:p>
            <a:fld id="{B6F15528-21DE-4FAA-801E-634DDDAF4B2B}" type="slidenum">
              <a:rPr lang="en-US" smtClean="0"/>
              <a:pPr/>
              <a:t>1</a:t>
            </a:fld>
            <a:endParaRPr lang="en-US" dirty="0"/>
          </a:p>
        </p:txBody>
      </p:sp>
    </p:spTree>
    <p:extLst>
      <p:ext uri="{BB962C8B-B14F-4D97-AF65-F5344CB8AC3E}">
        <p14:creationId xmlns:p14="http://schemas.microsoft.com/office/powerpoint/2010/main" val="814454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10</a:t>
            </a:fld>
            <a:endParaRPr lang="en-US"/>
          </a:p>
        </p:txBody>
      </p:sp>
      <p:sp>
        <p:nvSpPr>
          <p:cNvPr id="12" name="TextBox 5"/>
          <p:cNvSpPr txBox="1"/>
          <p:nvPr/>
        </p:nvSpPr>
        <p:spPr>
          <a:xfrm>
            <a:off x="845484" y="471577"/>
            <a:ext cx="15811500" cy="923330"/>
          </a:xfrm>
          <a:prstGeom prst="rect">
            <a:avLst/>
          </a:prstGeom>
        </p:spPr>
        <p:txBody>
          <a:bodyPr wrap="square" lIns="0" tIns="0" rIns="0" bIns="0" rtlCol="0" anchor="t">
            <a:spAutoFit/>
          </a:bodyPr>
          <a:lstStyle/>
          <a:p>
            <a:pPr fontAlgn="t"/>
            <a:r>
              <a:rPr lang="th-TH" sz="6000" dirty="0">
                <a:solidFill>
                  <a:srgbClr val="342D29"/>
                </a:solidFill>
                <a:latin typeface="Assistant Bold" panose="020B0604020202020204" charset="-79"/>
                <a:cs typeface="Assistant Bold" panose="020B0604020202020204" charset="-79"/>
              </a:rPr>
              <a:t>กรณีศึกษา</a:t>
            </a:r>
            <a:r>
              <a:rPr lang="en-US" sz="6000" dirty="0">
                <a:solidFill>
                  <a:srgbClr val="342D29"/>
                </a:solidFill>
                <a:latin typeface="Assistant Bold" panose="020B0604020202020204" charset="-79"/>
                <a:cs typeface="Assistant Bold" panose="020B0604020202020204" charset="-79"/>
              </a:rPr>
              <a:t> Myanmar: Toddy Palm Village</a:t>
            </a:r>
            <a:endParaRPr lang="de-AT" sz="6000"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EC4998A-940A-44A0-9890-E78C19210FAF}"/>
              </a:ext>
            </a:extLst>
          </p:cNvPr>
          <p:cNvPicPr>
            <a:picLocks noChangeAspect="1"/>
          </p:cNvPicPr>
          <p:nvPr/>
        </p:nvPicPr>
        <p:blipFill>
          <a:blip r:embed="rId4"/>
          <a:stretch>
            <a:fillRect/>
          </a:stretch>
        </p:blipFill>
        <p:spPr>
          <a:xfrm>
            <a:off x="3581400" y="1903172"/>
            <a:ext cx="6596444" cy="6602540"/>
          </a:xfrm>
          <a:prstGeom prst="rect">
            <a:avLst/>
          </a:prstGeom>
        </p:spPr>
      </p:pic>
    </p:spTree>
    <p:extLst>
      <p:ext uri="{BB962C8B-B14F-4D97-AF65-F5344CB8AC3E}">
        <p14:creationId xmlns:p14="http://schemas.microsoft.com/office/powerpoint/2010/main" val="3930088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11</a:t>
            </a:fld>
            <a:endParaRPr lang="en-US"/>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E716187-2B4B-45A7-890C-066F5BCD5E70}"/>
              </a:ext>
            </a:extLst>
          </p:cNvPr>
          <p:cNvPicPr>
            <a:picLocks noChangeAspect="1"/>
          </p:cNvPicPr>
          <p:nvPr/>
        </p:nvPicPr>
        <p:blipFill>
          <a:blip r:embed="rId4"/>
          <a:stretch>
            <a:fillRect/>
          </a:stretch>
        </p:blipFill>
        <p:spPr>
          <a:xfrm>
            <a:off x="1230096" y="1989664"/>
            <a:ext cx="11863844" cy="6669602"/>
          </a:xfrm>
          <a:prstGeom prst="rect">
            <a:avLst/>
          </a:prstGeom>
        </p:spPr>
      </p:pic>
    </p:spTree>
    <p:extLst>
      <p:ext uri="{BB962C8B-B14F-4D97-AF65-F5344CB8AC3E}">
        <p14:creationId xmlns:p14="http://schemas.microsoft.com/office/powerpoint/2010/main" val="472118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3632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12</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Social Business Canvas</a:t>
            </a:r>
            <a:endParaRPr lang="de-AT" dirty="0"/>
          </a:p>
        </p:txBody>
      </p:sp>
      <p:sp>
        <p:nvSpPr>
          <p:cNvPr id="23" name="Rechteck 22"/>
          <p:cNvSpPr/>
          <p:nvPr/>
        </p:nvSpPr>
        <p:spPr>
          <a:xfrm>
            <a:off x="278653" y="1783529"/>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1331119548"/>
              </p:ext>
            </p:extLst>
          </p:nvPr>
        </p:nvGraphicFramePr>
        <p:xfrm>
          <a:off x="433334" y="1898837"/>
          <a:ext cx="13935159" cy="6760429"/>
        </p:xfrm>
        <a:graphic>
          <a:graphicData uri="http://schemas.openxmlformats.org/drawingml/2006/table">
            <a:tbl>
              <a:tblPr firstRow="1" bandRow="1">
                <a:tableStyleId>{3C2FFA5D-87B4-456A-9821-1D502468CF0F}</a:tableStyleId>
              </a:tblPr>
              <a:tblGrid>
                <a:gridCol w="2894113">
                  <a:extLst>
                    <a:ext uri="{9D8B030D-6E8A-4147-A177-3AD203B41FA5}">
                      <a16:colId xmlns:a16="http://schemas.microsoft.com/office/drawing/2014/main" val="1299375779"/>
                    </a:ext>
                  </a:extLst>
                </a:gridCol>
                <a:gridCol w="3003762">
                  <a:extLst>
                    <a:ext uri="{9D8B030D-6E8A-4147-A177-3AD203B41FA5}">
                      <a16:colId xmlns:a16="http://schemas.microsoft.com/office/drawing/2014/main" val="3400536580"/>
                    </a:ext>
                  </a:extLst>
                </a:gridCol>
                <a:gridCol w="1337407">
                  <a:extLst>
                    <a:ext uri="{9D8B030D-6E8A-4147-A177-3AD203B41FA5}">
                      <a16:colId xmlns:a16="http://schemas.microsoft.com/office/drawing/2014/main" val="2774539066"/>
                    </a:ext>
                  </a:extLst>
                </a:gridCol>
                <a:gridCol w="1447056">
                  <a:extLst>
                    <a:ext uri="{9D8B030D-6E8A-4147-A177-3AD203B41FA5}">
                      <a16:colId xmlns:a16="http://schemas.microsoft.com/office/drawing/2014/main" val="4157807386"/>
                    </a:ext>
                  </a:extLst>
                </a:gridCol>
                <a:gridCol w="2358708">
                  <a:extLst>
                    <a:ext uri="{9D8B030D-6E8A-4147-A177-3AD203B41FA5}">
                      <a16:colId xmlns:a16="http://schemas.microsoft.com/office/drawing/2014/main" val="2882482274"/>
                    </a:ext>
                  </a:extLst>
                </a:gridCol>
                <a:gridCol w="2894113">
                  <a:extLst>
                    <a:ext uri="{9D8B030D-6E8A-4147-A177-3AD203B41FA5}">
                      <a16:colId xmlns:a16="http://schemas.microsoft.com/office/drawing/2014/main" val="507460476"/>
                    </a:ext>
                  </a:extLst>
                </a:gridCol>
              </a:tblGrid>
              <a:tr h="43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baseline="0" dirty="0">
                          <a:solidFill>
                            <a:schemeClr val="tx1"/>
                          </a:solidFill>
                        </a:rPr>
                        <a:t>การตลาดและการสื่อสาร</a:t>
                      </a:r>
                      <a:endParaRPr lang="en-US" sz="3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 will you need?</a:t>
                      </a:r>
                      <a:endParaRPr lang="en-US" sz="3200" dirty="0">
                        <a:solidFill>
                          <a:schemeClr val="tx1"/>
                        </a:solidFill>
                      </a:endParaRPr>
                    </a:p>
                    <a:p>
                      <a:endParaRPr lang="en-US" sz="32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tx1"/>
                          </a:solidFill>
                        </a:rPr>
                        <a:t>การจัดจำหน่าย</a:t>
                      </a:r>
                      <a:endParaRPr lang="en-US" sz="3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tx1"/>
                          </a:solidFill>
                        </a:rPr>
                        <a:t>สินค้า/บริการและข้อเสนอคุณค่า</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r>
                        <a:rPr lang="th-TH" sz="3200" dirty="0">
                          <a:solidFill>
                            <a:schemeClr val="tx1"/>
                          </a:solidFill>
                        </a:rPr>
                        <a:t>คู่แข่งขัน</a:t>
                      </a: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tx1"/>
                          </a:solidFill>
                        </a:rPr>
                        <a:t>กลุ่มลูกค้า</a:t>
                      </a: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2421188">
                <a:tc gridSpan="3">
                  <a:txBody>
                    <a:bodyPr/>
                    <a:lstStyle/>
                    <a:p>
                      <a:r>
                        <a:rPr lang="en-US" sz="3200" b="1" dirty="0">
                          <a:solidFill>
                            <a:schemeClr val="tx1"/>
                          </a:solidFill>
                        </a:rPr>
                        <a:t>Cost Structure</a:t>
                      </a:r>
                    </a:p>
                    <a:p>
                      <a:endParaRPr lang="en-US" sz="3200" b="1" dirty="0">
                        <a:solidFill>
                          <a:schemeClr val="tx1"/>
                        </a:solidFill>
                      </a:endParaRPr>
                    </a:p>
                    <a:p>
                      <a:endParaRPr lang="en-US" sz="3200" b="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pPr marL="0" marR="0" lvl="0" indent="0" algn="l" rtl="0">
                        <a:spcBef>
                          <a:spcPts val="0"/>
                        </a:spcBef>
                        <a:spcAft>
                          <a:spcPts val="0"/>
                        </a:spcAft>
                        <a:buNone/>
                      </a:pPr>
                      <a:r>
                        <a:rPr lang="th-TH" sz="3200" b="1" dirty="0"/>
                        <a:t>กระแสรายได้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4099131" y="3374056"/>
            <a:ext cx="4827938" cy="4913184"/>
          </a:xfrm>
          <a:prstGeom prst="rect">
            <a:avLst/>
          </a:prstGeom>
        </p:spPr>
      </p:pic>
      <p:sp>
        <p:nvSpPr>
          <p:cNvPr id="11" name="Textfeld 10"/>
          <p:cNvSpPr txBox="1"/>
          <p:nvPr/>
        </p:nvSpPr>
        <p:spPr>
          <a:xfrm rot="39469">
            <a:off x="14814102" y="5425361"/>
            <a:ext cx="3272024" cy="769441"/>
          </a:xfrm>
          <a:prstGeom prst="rect">
            <a:avLst/>
          </a:prstGeom>
          <a:solidFill>
            <a:schemeClr val="bg1"/>
          </a:solidFill>
        </p:spPr>
        <p:txBody>
          <a:bodyPr wrap="square" rtlCol="0">
            <a:spAutoFit/>
          </a:bodyPr>
          <a:lstStyle/>
          <a:p>
            <a:pPr algn="ctr"/>
            <a:r>
              <a:rPr lang="th-TH" sz="4400" b="1" dirty="0">
                <a:solidFill>
                  <a:srgbClr val="008000"/>
                </a:solidFill>
                <a:latin typeface="Bahnschrift" panose="020B0502040204020203" pitchFamily="34" charset="0"/>
              </a:rPr>
              <a:t>มุมมองของลูกค้า </a:t>
            </a:r>
            <a:endParaRPr lang="en-US" sz="4400" b="1" dirty="0">
              <a:solidFill>
                <a:srgbClr val="008000"/>
              </a:solidFill>
              <a:latin typeface="Bahnschrift" panose="020B0502040204020203" pitchFamily="34" charset="0"/>
            </a:endParaRPr>
          </a:p>
        </p:txBody>
      </p:sp>
      <p:sp>
        <p:nvSpPr>
          <p:cNvPr id="8" name="Textfeld 7"/>
          <p:cNvSpPr txBox="1"/>
          <p:nvPr/>
        </p:nvSpPr>
        <p:spPr>
          <a:xfrm>
            <a:off x="11514186" y="2538395"/>
            <a:ext cx="2911501" cy="2246769"/>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กลุ่มเป้าหมายที่จะซื้อสินค้าหรือบริการ</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อายุ อาศัยในเมือง/ชุมชน สถานะครอบครัว เพศ การศึกษาและอื่นๆ</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ได้รับข้อมูลมาจากแหล่งใด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ปัจจัยหลักในการตัดสินใจซื้อสินค้าและบริการ</a:t>
            </a:r>
            <a:endParaRPr lang="th-TH" sz="2000" dirty="0">
              <a:cs typeface="+mj-cs"/>
            </a:endParaRPr>
          </a:p>
        </p:txBody>
      </p:sp>
      <p:sp>
        <p:nvSpPr>
          <p:cNvPr id="9" name="Textfeld 8"/>
          <p:cNvSpPr txBox="1"/>
          <p:nvPr/>
        </p:nvSpPr>
        <p:spPr>
          <a:xfrm>
            <a:off x="6342651" y="3068079"/>
            <a:ext cx="2944006" cy="2831544"/>
          </a:xfrm>
          <a:prstGeom prst="rect">
            <a:avLst/>
          </a:prstGeom>
          <a:noFill/>
        </p:spPr>
        <p:txBody>
          <a:bodyPr wrap="square" rtlCol="0">
            <a:spAutoFit/>
          </a:bodyPr>
          <a:lstStyle/>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คุณลักษณะของผลิตภัณฑ์ สินค้า/บริการ</a:t>
            </a:r>
            <a:endParaRPr lang="th-TH" sz="2000" dirty="0">
              <a:cs typeface="+mj-cs"/>
            </a:endParaRPr>
          </a:p>
          <a:p>
            <a:pPr marL="120650" marR="0" lvl="0" indent="-120650" algn="l" rtl="0">
              <a:spcBef>
                <a:spcPts val="0"/>
              </a:spcBef>
              <a:spcAft>
                <a:spcPts val="0"/>
              </a:spcAft>
              <a:buClr>
                <a:schemeClr val="dk1"/>
              </a:buClr>
              <a:buSzPts val="1800"/>
              <a:buFont typeface="Arial"/>
              <a:buChar char="•"/>
            </a:pPr>
            <a:r>
              <a:rPr lang="en-US" sz="2000" dirty="0">
                <a:solidFill>
                  <a:schemeClr val="dk1"/>
                </a:solidFill>
                <a:latin typeface="Calibri"/>
                <a:ea typeface="Calibri"/>
                <a:cs typeface="+mj-cs"/>
                <a:sym typeface="Calibri"/>
              </a:rPr>
              <a:t> </a:t>
            </a:r>
            <a:r>
              <a:rPr lang="th-TH" sz="2000" dirty="0">
                <a:solidFill>
                  <a:schemeClr val="dk1"/>
                </a:solidFill>
                <a:latin typeface="Calibri"/>
                <a:ea typeface="Calibri"/>
                <a:cs typeface="+mj-cs"/>
                <a:sym typeface="Calibri"/>
              </a:rPr>
              <a:t>อะไรคือหัวใจหลักของผลิตภัณฑ์/บริการของคุณ</a:t>
            </a:r>
            <a:endParaRPr lang="en-US" sz="2000" dirty="0">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ผลิตภัณฑ์/บริการของคุณประกอบด้วยองค์ประกอบใดบ้าง</a:t>
            </a:r>
            <a:endParaRPr lang="en-US" sz="2000" dirty="0">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มีข้อเสนออะไรที่แตกต่างในด้านสินค้าและบริการ</a:t>
            </a:r>
            <a:endParaRPr lang="th-TH" sz="2000" dirty="0">
              <a:cs typeface="+mj-cs"/>
            </a:endParaRPr>
          </a:p>
          <a:p>
            <a:pPr fontAlgn="base"/>
            <a:endParaRPr lang="en-US" dirty="0"/>
          </a:p>
        </p:txBody>
      </p:sp>
      <p:sp>
        <p:nvSpPr>
          <p:cNvPr id="10" name="Textfeld 9"/>
          <p:cNvSpPr txBox="1"/>
          <p:nvPr/>
        </p:nvSpPr>
        <p:spPr>
          <a:xfrm>
            <a:off x="371220" y="6809912"/>
            <a:ext cx="6867779" cy="1785104"/>
          </a:xfrm>
          <a:prstGeom prst="rect">
            <a:avLst/>
          </a:prstGeom>
          <a:noFill/>
        </p:spPr>
        <p:txBody>
          <a:bodyPr wrap="square" rtlCol="0">
            <a:spAutoFit/>
          </a:bodyPr>
          <a:lstStyle/>
          <a:p>
            <a:pPr marR="0" lvl="0" algn="l" rtl="0">
              <a:spcBef>
                <a:spcPts val="0"/>
              </a:spcBef>
              <a:spcAft>
                <a:spcPts val="0"/>
              </a:spcAft>
              <a:buClr>
                <a:schemeClr val="dk1"/>
              </a:buClr>
              <a:buSzPts val="1800"/>
            </a:pPr>
            <a:r>
              <a:rPr lang="th-TH" sz="3200" b="1" dirty="0">
                <a:solidFill>
                  <a:schemeClr val="dk1"/>
                </a:solidFill>
                <a:latin typeface="Calibri"/>
                <a:sym typeface="Calibri"/>
              </a:rPr>
              <a:t>โครงสร้างต้นทุน</a:t>
            </a: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อะไรเป็นต้นทุนหลักในการขับเคลื่อนธุรกิจ (พนักงาน การผลิต การออบแบบ วัสดุอุปกรณ์ เทคโนโลยี และอื่นๆ</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cs typeface="+mj-cs"/>
              </a:rPr>
              <a:t>อะไรคือตัวขับเคลื่อนที่สำคัญของคุณ </a:t>
            </a:r>
          </a:p>
          <a:p>
            <a:endParaRPr lang="en-US" dirty="0"/>
          </a:p>
        </p:txBody>
      </p:sp>
      <p:sp>
        <p:nvSpPr>
          <p:cNvPr id="13" name="Textfeld 12"/>
          <p:cNvSpPr txBox="1"/>
          <p:nvPr/>
        </p:nvSpPr>
        <p:spPr>
          <a:xfrm>
            <a:off x="7772400" y="6809912"/>
            <a:ext cx="5562600" cy="1323439"/>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อะไรคือสิ่งที่คุ้มค่าเหมาะสมกับราคาลูกค้ายินดีจะจ่าย</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แหล่งที่มาของรายได้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ช่องทางในการชำระสินค้า</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มีการเสนอการรับบริจาคร่วมด้วยไหม</a:t>
            </a:r>
            <a:endParaRPr lang="th-TH" sz="2000" dirty="0">
              <a:cs typeface="+mj-cs"/>
            </a:endParaRPr>
          </a:p>
        </p:txBody>
      </p:sp>
      <p:sp>
        <p:nvSpPr>
          <p:cNvPr id="5" name="Textfeld 4"/>
          <p:cNvSpPr txBox="1"/>
          <p:nvPr/>
        </p:nvSpPr>
        <p:spPr>
          <a:xfrm>
            <a:off x="3308170" y="2508443"/>
            <a:ext cx="2832028" cy="1908215"/>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คุณต้องการทรัพยากรด้านใดบ้าง</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ลูกค้าของคุณต้องการเข้าถึงผ่านช่องทางใด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ใครจะเป็นพันธมิตรด้านโลจิสติกส์เชิงกลยุทธ์ของคุณ</a:t>
            </a:r>
            <a:endParaRPr lang="th-TH" sz="2000" dirty="0">
              <a:cs typeface="+mj-cs"/>
            </a:endParaRPr>
          </a:p>
          <a:p>
            <a:pPr fontAlgn="base"/>
            <a:endParaRPr lang="en-US" dirty="0"/>
          </a:p>
        </p:txBody>
      </p:sp>
      <p:sp>
        <p:nvSpPr>
          <p:cNvPr id="14" name="Textfeld 13"/>
          <p:cNvSpPr txBox="1"/>
          <p:nvPr/>
        </p:nvSpPr>
        <p:spPr>
          <a:xfrm>
            <a:off x="9119028" y="2476500"/>
            <a:ext cx="2280671" cy="2492990"/>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คู่แข่งขันทางตรง</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คู่แข่งขันทางอ้อม</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การตอบสนองความต้องการของลูกค้าจากคู่แข่งขัน</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จุดขายผลิตภัณฑ์</a:t>
            </a:r>
            <a:endParaRPr lang="th-TH" sz="2000" dirty="0">
              <a:cs typeface="+mj-cs"/>
            </a:endParaRPr>
          </a:p>
          <a:p>
            <a:br>
              <a:rPr lang="en-US" dirty="0"/>
            </a:br>
            <a:endParaRPr lang="en-US" dirty="0"/>
          </a:p>
        </p:txBody>
      </p:sp>
      <p:sp>
        <p:nvSpPr>
          <p:cNvPr id="19" name="Textfeld 4">
            <a:extLst>
              <a:ext uri="{FF2B5EF4-FFF2-40B4-BE49-F238E27FC236}">
                <a16:creationId xmlns:a16="http://schemas.microsoft.com/office/drawing/2014/main" id="{E67ECA7F-7D05-4206-9EE7-E4477F74B0FE}"/>
              </a:ext>
            </a:extLst>
          </p:cNvPr>
          <p:cNvSpPr txBox="1"/>
          <p:nvPr/>
        </p:nvSpPr>
        <p:spPr>
          <a:xfrm>
            <a:off x="494215" y="3005409"/>
            <a:ext cx="2832028" cy="4031873"/>
          </a:xfrm>
          <a:prstGeom prst="rect">
            <a:avLst/>
          </a:prstGeom>
          <a:noFill/>
        </p:spPr>
        <p:txBody>
          <a:bodyPr wrap="square" rtlCol="0">
            <a:spAutoFit/>
          </a:bodyPr>
          <a:lstStyle/>
          <a:p>
            <a:pPr marL="285750" lvl="0" indent="-285750">
              <a:buClr>
                <a:schemeClr val="dk1"/>
              </a:buClr>
              <a:buSzPts val="1800"/>
              <a:buFont typeface="Arial"/>
              <a:buChar char="•"/>
            </a:pPr>
            <a:r>
              <a:rPr lang="th-TH" sz="2000" dirty="0">
                <a:solidFill>
                  <a:schemeClr val="dk1"/>
                </a:solidFill>
                <a:ea typeface="Calibri"/>
                <a:cs typeface="+mj-cs"/>
                <a:sym typeface="Calibri"/>
              </a:rPr>
              <a:t>คุณคือใคร</a:t>
            </a:r>
            <a:endParaRPr lang="th-TH" sz="2000" dirty="0">
              <a:cs typeface="+mj-cs"/>
            </a:endParaRPr>
          </a:p>
          <a:p>
            <a:pPr marL="285750" lvl="0" indent="-285750">
              <a:buClr>
                <a:schemeClr val="dk1"/>
              </a:buClr>
              <a:buSzPts val="1800"/>
              <a:buFont typeface="Arial"/>
              <a:buChar char="•"/>
            </a:pPr>
            <a:r>
              <a:rPr lang="th-TH" sz="2000" dirty="0">
                <a:solidFill>
                  <a:schemeClr val="dk1"/>
                </a:solidFill>
                <a:ea typeface="Calibri"/>
                <a:cs typeface="+mj-cs"/>
                <a:sym typeface="Calibri"/>
              </a:rPr>
              <a:t>คุณทำธุรกิจเกี่ยวกับอะไร</a:t>
            </a:r>
            <a:endParaRPr lang="th-TH" sz="2000" dirty="0">
              <a:cs typeface="+mj-cs"/>
            </a:endParaRPr>
          </a:p>
          <a:p>
            <a:pPr marL="285750" lvl="0" indent="-285750">
              <a:buClr>
                <a:schemeClr val="dk1"/>
              </a:buClr>
              <a:buSzPts val="1800"/>
              <a:buFont typeface="Arial"/>
              <a:buChar char="•"/>
            </a:pPr>
            <a:r>
              <a:rPr lang="th-TH" sz="2000" dirty="0">
                <a:solidFill>
                  <a:schemeClr val="dk1"/>
                </a:solidFill>
                <a:ea typeface="Calibri"/>
                <a:cs typeface="+mj-cs"/>
                <a:sym typeface="Calibri"/>
              </a:rPr>
              <a:t>ทำไมธุรกิจของคุณมีความสำคัญ</a:t>
            </a:r>
            <a:endParaRPr lang="th-TH" sz="2000" dirty="0">
              <a:cs typeface="+mj-cs"/>
            </a:endParaRPr>
          </a:p>
          <a:p>
            <a:pPr marL="285750" lvl="0" indent="-285750">
              <a:buClr>
                <a:schemeClr val="dk1"/>
              </a:buClr>
              <a:buSzPts val="1800"/>
              <a:buFont typeface="Arial"/>
              <a:buChar char="•"/>
            </a:pPr>
            <a:r>
              <a:rPr lang="th-TH" sz="2000" dirty="0">
                <a:solidFill>
                  <a:schemeClr val="dk1"/>
                </a:solidFill>
                <a:ea typeface="Calibri"/>
                <a:cs typeface="+mj-cs"/>
                <a:sym typeface="Calibri"/>
              </a:rPr>
              <a:t>สาระสำคัญของแบรนด์ธุรกิจคุณคืออะไร</a:t>
            </a:r>
            <a:endParaRPr lang="th-TH" sz="2000" dirty="0">
              <a:cs typeface="+mj-cs"/>
            </a:endParaRPr>
          </a:p>
          <a:p>
            <a:pPr marL="285750" lvl="0" indent="-285750">
              <a:buClr>
                <a:schemeClr val="dk1"/>
              </a:buClr>
              <a:buSzPts val="1800"/>
              <a:buFont typeface="Arial"/>
              <a:buChar char="•"/>
            </a:pPr>
            <a:r>
              <a:rPr lang="th-TH" sz="2000" dirty="0">
                <a:solidFill>
                  <a:schemeClr val="dk1"/>
                </a:solidFill>
                <a:ea typeface="Calibri"/>
                <a:cs typeface="+mj-cs"/>
                <a:sym typeface="Calibri"/>
              </a:rPr>
              <a:t>ใครคือกลุ่มลูกค้าเป้าหมาย</a:t>
            </a:r>
            <a:endParaRPr lang="th-TH" sz="2000" dirty="0">
              <a:cs typeface="+mj-cs"/>
            </a:endParaRPr>
          </a:p>
          <a:p>
            <a:pPr marL="285750" lvl="0" indent="-285750">
              <a:buClr>
                <a:schemeClr val="dk1"/>
              </a:buClr>
              <a:buSzPts val="1800"/>
              <a:buFont typeface="Arial"/>
              <a:buChar char="•"/>
            </a:pPr>
            <a:r>
              <a:rPr lang="th-TH" sz="2000" dirty="0">
                <a:solidFill>
                  <a:schemeClr val="dk1"/>
                </a:solidFill>
                <a:ea typeface="Calibri"/>
                <a:cs typeface="+mj-cs"/>
                <a:sym typeface="Calibri"/>
              </a:rPr>
              <a:t>ปัจจัยที่ทำให้ลูกค้าคำนึงถึงธุรกิจของคุณ</a:t>
            </a:r>
            <a:endParaRPr lang="th-TH" sz="2000" dirty="0">
              <a:cs typeface="+mj-cs"/>
            </a:endParaRPr>
          </a:p>
          <a:p>
            <a:pPr marL="285750" lvl="0" indent="-285750">
              <a:buClr>
                <a:schemeClr val="dk1"/>
              </a:buClr>
              <a:buSzPts val="1800"/>
              <a:buFont typeface="Arial"/>
              <a:buChar char="•"/>
            </a:pPr>
            <a:r>
              <a:rPr lang="th-TH" sz="2000" dirty="0">
                <a:solidFill>
                  <a:schemeClr val="dk1"/>
                </a:solidFill>
                <a:ea typeface="Calibri"/>
                <a:cs typeface="+mj-cs"/>
                <a:sym typeface="Calibri"/>
              </a:rPr>
              <a:t>คุณจะทำให้ธุรกิจบรรลุตรงตามเป้าหมายได้อย่างไร</a:t>
            </a:r>
            <a:endParaRPr lang="th-TH" sz="2000" dirty="0">
              <a:cs typeface="+mj-cs"/>
            </a:endParaRPr>
          </a:p>
          <a:p>
            <a:pPr fontAlgn="base"/>
            <a:endParaRPr lang="en-US" sz="2000" dirty="0"/>
          </a:p>
          <a:p>
            <a:pPr fontAlgn="base"/>
            <a:endParaRPr lang="en-US" dirty="0"/>
          </a:p>
          <a:p>
            <a:endParaRPr lang="en-US" dirty="0"/>
          </a:p>
        </p:txBody>
      </p:sp>
      <p:sp>
        <p:nvSpPr>
          <p:cNvPr id="15" name="Rectangle 14">
            <a:extLst>
              <a:ext uri="{FF2B5EF4-FFF2-40B4-BE49-F238E27FC236}">
                <a16:creationId xmlns:a16="http://schemas.microsoft.com/office/drawing/2014/main" id="{CCF1A0BC-F02B-474D-AC6C-DA553B3574F7}"/>
              </a:ext>
            </a:extLst>
          </p:cNvPr>
          <p:cNvSpPr/>
          <p:nvPr/>
        </p:nvSpPr>
        <p:spPr>
          <a:xfrm>
            <a:off x="427100" y="1898837"/>
            <a:ext cx="2881070" cy="4399863"/>
          </a:xfrm>
          <a:prstGeom prst="rect">
            <a:avLst/>
          </a:prstGeom>
          <a:noFill/>
          <a:ln w="152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91430FC5-5F2F-45F9-B591-9D48BA450B2B}"/>
              </a:ext>
            </a:extLst>
          </p:cNvPr>
          <p:cNvPicPr>
            <a:picLocks noChangeAspect="1"/>
          </p:cNvPicPr>
          <p:nvPr/>
        </p:nvPicPr>
        <p:blipFill>
          <a:blip r:embed="rId6"/>
          <a:stretch>
            <a:fillRect/>
          </a:stretch>
        </p:blipFill>
        <p:spPr>
          <a:xfrm>
            <a:off x="14937399" y="137977"/>
            <a:ext cx="2064904" cy="2066812"/>
          </a:xfrm>
          <a:prstGeom prst="rect">
            <a:avLst/>
          </a:prstGeom>
        </p:spPr>
      </p:pic>
    </p:spTree>
    <p:extLst>
      <p:ext uri="{BB962C8B-B14F-4D97-AF65-F5344CB8AC3E}">
        <p14:creationId xmlns:p14="http://schemas.microsoft.com/office/powerpoint/2010/main" val="362220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01427"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13</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The power of storytelling </a:t>
            </a: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534696" y="1919391"/>
            <a:ext cx="13268139" cy="6161687"/>
          </a:xfrm>
          <a:prstGeom prst="rect">
            <a:avLst/>
          </a:prstGeom>
          <a:noFill/>
        </p:spPr>
        <p:txBody>
          <a:bodyPr wrap="square" rtlCol="0">
            <a:spAutoFit/>
          </a:bodyPr>
          <a:lstStyle/>
          <a:p>
            <a:r>
              <a:rPr lang="en-US" sz="3600" dirty="0"/>
              <a:t>More and more organizations explicitly make use of storytelling in their marketing, communication &amp; branding strategy. </a:t>
            </a:r>
            <a:endParaRPr lang="th-TH" sz="3600" dirty="0"/>
          </a:p>
          <a:p>
            <a:r>
              <a:rPr lang="th-TH" sz="3600" dirty="0"/>
              <a:t>หลายบริษัทมีการเล่าเรื่องราวของสินค้าเพื่อการทำการตลาด การสื่อสารและ</a:t>
            </a:r>
          </a:p>
          <a:p>
            <a:r>
              <a:rPr lang="th-TH" sz="3600" dirty="0"/>
              <a:t>กลยุทธ์การสร้างแบรนด์มากขึ้นเรื่อยๆ</a:t>
            </a:r>
            <a:endParaRPr lang="en-US" sz="3600" dirty="0"/>
          </a:p>
          <a:p>
            <a:pPr>
              <a:lnSpc>
                <a:spcPct val="200000"/>
              </a:lnSpc>
            </a:pPr>
            <a:r>
              <a:rPr lang="en-US" sz="3600" dirty="0"/>
              <a:t>Why? </a:t>
            </a:r>
            <a:r>
              <a:rPr lang="th-TH" sz="3600" dirty="0"/>
              <a:t>เพราะอะไร </a:t>
            </a:r>
            <a:endParaRPr lang="en-US" sz="3600" dirty="0"/>
          </a:p>
          <a:p>
            <a:pPr>
              <a:lnSpc>
                <a:spcPct val="200000"/>
              </a:lnSpc>
            </a:pPr>
            <a:r>
              <a:rPr lang="en-US" sz="3600" dirty="0"/>
              <a:t>Because people just love stories! </a:t>
            </a:r>
          </a:p>
          <a:p>
            <a:pPr>
              <a:lnSpc>
                <a:spcPct val="200000"/>
              </a:lnSpc>
            </a:pPr>
            <a:r>
              <a:rPr lang="th-TH" sz="3600" dirty="0"/>
              <a:t>เพราะคนส่วนใหญ่ชอบฟังเรื่องราว</a:t>
            </a:r>
            <a:endParaRPr lang="en-US" sz="3600" dirty="0"/>
          </a:p>
          <a:p>
            <a:pPr>
              <a:lnSpc>
                <a:spcPct val="200000"/>
              </a:lnSpc>
            </a:pPr>
            <a:r>
              <a:rPr lang="en-US" sz="2000" dirty="0"/>
              <a:t>(</a:t>
            </a:r>
            <a:r>
              <a:rPr lang="th-TH" sz="2000" dirty="0"/>
              <a:t>แหล่งที่มา</a:t>
            </a:r>
            <a:r>
              <a:rPr lang="en-US" sz="2000" dirty="0"/>
              <a:t>: prof. J. Sanders, 2021)</a:t>
            </a:r>
          </a:p>
        </p:txBody>
      </p:sp>
      <p:graphicFrame>
        <p:nvGraphicFramePr>
          <p:cNvPr id="9" name="Diagram 8">
            <a:extLst>
              <a:ext uri="{FF2B5EF4-FFF2-40B4-BE49-F238E27FC236}">
                <a16:creationId xmlns:a16="http://schemas.microsoft.com/office/drawing/2014/main" id="{A2CB2BCC-7F95-4D72-9419-D3B74E45BC5A}"/>
              </a:ext>
            </a:extLst>
          </p:cNvPr>
          <p:cNvGraphicFramePr/>
          <p:nvPr>
            <p:extLst>
              <p:ext uri="{D42A27DB-BD31-4B8C-83A1-F6EECF244321}">
                <p14:modId xmlns:p14="http://schemas.microsoft.com/office/powerpoint/2010/main" val="3485536632"/>
              </p:ext>
            </p:extLst>
          </p:nvPr>
        </p:nvGraphicFramePr>
        <p:xfrm>
          <a:off x="7924801" y="3600450"/>
          <a:ext cx="7772400" cy="54337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68414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01427"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14</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Storytelling for change</a:t>
            </a: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278653" y="1589074"/>
            <a:ext cx="13524182" cy="2862322"/>
          </a:xfrm>
          <a:prstGeom prst="rect">
            <a:avLst/>
          </a:prstGeom>
          <a:noFill/>
        </p:spPr>
        <p:txBody>
          <a:bodyPr wrap="square" rtlCol="0">
            <a:spAutoFit/>
          </a:bodyPr>
          <a:lstStyle/>
          <a:p>
            <a:r>
              <a:rPr lang="en-US" sz="3600" dirty="0"/>
              <a:t>Storytelling is even more important for Social Entrepreneurs because you have a powerful story to share!</a:t>
            </a:r>
            <a:r>
              <a:rPr lang="th-TH" sz="3600" dirty="0"/>
              <a:t> การเล่าเรื่องราวยิ่งมีความสำคัญต่อผู้ประกอบการทางสังคมเนื่องจากมีเรื่องราวที่มีคุณภาพสำหรับการแบ่งบัน</a:t>
            </a:r>
            <a:endParaRPr lang="en-US" sz="3600" dirty="0"/>
          </a:p>
          <a:p>
            <a:r>
              <a:rPr lang="en-US" sz="3600" dirty="0"/>
              <a:t>Your social mission can become a source of competitive advantage.</a:t>
            </a:r>
            <a:r>
              <a:rPr lang="th-TH" sz="3600" dirty="0"/>
              <a:t> ภารกิจทางสังคมกลายเป็นแหล่งที่มาของความได้เปรียบในการแข่งขัน</a:t>
            </a:r>
            <a:endParaRPr lang="en-US" sz="3600" dirty="0"/>
          </a:p>
        </p:txBody>
      </p:sp>
      <p:pic>
        <p:nvPicPr>
          <p:cNvPr id="10" name="Grafik 21">
            <a:extLst>
              <a:ext uri="{FF2B5EF4-FFF2-40B4-BE49-F238E27FC236}">
                <a16:creationId xmlns:a16="http://schemas.microsoft.com/office/drawing/2014/main" id="{9D364888-66A4-4605-9586-FD79ED61EF53}"/>
              </a:ext>
            </a:extLst>
          </p:cNvPr>
          <p:cNvPicPr>
            <a:picLocks noChangeAspect="1"/>
          </p:cNvPicPr>
          <p:nvPr/>
        </p:nvPicPr>
        <p:blipFill>
          <a:blip r:embed="rId4"/>
          <a:stretch>
            <a:fillRect/>
          </a:stretch>
        </p:blipFill>
        <p:spPr>
          <a:xfrm>
            <a:off x="851307" y="4294156"/>
            <a:ext cx="4140803" cy="2153218"/>
          </a:xfrm>
          <a:prstGeom prst="rect">
            <a:avLst/>
          </a:prstGeom>
        </p:spPr>
      </p:pic>
      <p:pic>
        <p:nvPicPr>
          <p:cNvPr id="15" name="Picture 6" descr="About Us – Genius Online Experience">
            <a:extLst>
              <a:ext uri="{FF2B5EF4-FFF2-40B4-BE49-F238E27FC236}">
                <a16:creationId xmlns:a16="http://schemas.microsoft.com/office/drawing/2014/main" id="{3FEDFF53-EADA-4B83-8180-EE5311C61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7666" y="4003597"/>
            <a:ext cx="4655669" cy="46556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tartseite - Compuritas">
            <a:extLst>
              <a:ext uri="{FF2B5EF4-FFF2-40B4-BE49-F238E27FC236}">
                <a16:creationId xmlns:a16="http://schemas.microsoft.com/office/drawing/2014/main" id="{8DCE6A0D-6578-4F8F-B6FD-8E11B45FE8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3098" y="4339531"/>
            <a:ext cx="343852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96F3BF4-2503-4AD2-87F2-DD7371B2CC75}"/>
              </a:ext>
            </a:extLst>
          </p:cNvPr>
          <p:cNvPicPr>
            <a:picLocks noChangeAspect="1"/>
          </p:cNvPicPr>
          <p:nvPr/>
        </p:nvPicPr>
        <p:blipFill>
          <a:blip r:embed="rId7"/>
          <a:stretch>
            <a:fillRect/>
          </a:stretch>
        </p:blipFill>
        <p:spPr>
          <a:xfrm>
            <a:off x="5610794" y="6714370"/>
            <a:ext cx="3499419" cy="1974031"/>
          </a:xfrm>
          <a:prstGeom prst="rect">
            <a:avLst/>
          </a:prstGeom>
        </p:spPr>
      </p:pic>
      <p:pic>
        <p:nvPicPr>
          <p:cNvPr id="6" name="Picture 5">
            <a:extLst>
              <a:ext uri="{FF2B5EF4-FFF2-40B4-BE49-F238E27FC236}">
                <a16:creationId xmlns:a16="http://schemas.microsoft.com/office/drawing/2014/main" id="{72778946-D73A-46A5-AE45-8915A0441AEA}"/>
              </a:ext>
            </a:extLst>
          </p:cNvPr>
          <p:cNvPicPr>
            <a:picLocks noChangeAspect="1"/>
          </p:cNvPicPr>
          <p:nvPr/>
        </p:nvPicPr>
        <p:blipFill>
          <a:blip r:embed="rId8"/>
          <a:stretch>
            <a:fillRect/>
          </a:stretch>
        </p:blipFill>
        <p:spPr>
          <a:xfrm>
            <a:off x="665896" y="6985087"/>
            <a:ext cx="4352921" cy="1597290"/>
          </a:xfrm>
          <a:prstGeom prst="rect">
            <a:avLst/>
          </a:prstGeom>
        </p:spPr>
      </p:pic>
    </p:spTree>
    <p:extLst>
      <p:ext uri="{BB962C8B-B14F-4D97-AF65-F5344CB8AC3E}">
        <p14:creationId xmlns:p14="http://schemas.microsoft.com/office/powerpoint/2010/main" val="180017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15</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cs typeface="Assistant Bold" panose="020B0604020202020204" charset="-79"/>
              </a:rPr>
              <a:t>วิธีการสร้างเรื่องราว</a:t>
            </a:r>
            <a:endParaRPr lang="en-US" sz="7200"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457200" y="1783529"/>
            <a:ext cx="13268139" cy="9064661"/>
          </a:xfrm>
          <a:prstGeom prst="rect">
            <a:avLst/>
          </a:prstGeom>
          <a:noFill/>
        </p:spPr>
        <p:txBody>
          <a:bodyPr wrap="square" rtlCol="0">
            <a:spAutoFit/>
          </a:bodyPr>
          <a:lstStyle/>
          <a:p>
            <a:pPr>
              <a:lnSpc>
                <a:spcPct val="200000"/>
              </a:lnSpc>
            </a:pPr>
            <a:r>
              <a:rPr lang="en-US" sz="3200" b="1" dirty="0"/>
              <a:t>5 tips: 5 </a:t>
            </a:r>
            <a:r>
              <a:rPr lang="th-TH" sz="3200" b="1" dirty="0"/>
              <a:t>ขั้นตอน</a:t>
            </a:r>
            <a:endParaRPr lang="en-US" sz="3200" b="1" dirty="0"/>
          </a:p>
          <a:p>
            <a:pPr marL="285750" indent="-285750">
              <a:lnSpc>
                <a:spcPct val="200000"/>
              </a:lnSpc>
              <a:buFont typeface="Arial" panose="020B0604020202020204" pitchFamily="34" charset="0"/>
              <a:buChar char="•"/>
            </a:pPr>
            <a:r>
              <a:rPr lang="th-TH" sz="3000" dirty="0">
                <a:latin typeface="+mj-lt"/>
              </a:rPr>
              <a:t>สร้างเรื่องราวให้มีความน่าเชื่อถือ</a:t>
            </a:r>
            <a:endParaRPr lang="en-US" sz="3000" dirty="0">
              <a:latin typeface="+mj-lt"/>
            </a:endParaRPr>
          </a:p>
          <a:p>
            <a:pPr marL="285750" indent="-285750">
              <a:lnSpc>
                <a:spcPct val="200000"/>
              </a:lnSpc>
              <a:buFont typeface="Arial" panose="020B0604020202020204" pitchFamily="34" charset="0"/>
              <a:buChar char="•"/>
            </a:pPr>
            <a:r>
              <a:rPr lang="th-TH" sz="3000" dirty="0">
                <a:latin typeface="+mj-lt"/>
              </a:rPr>
              <a:t>อาจทำให้เป็นเหมือนเรื่องส่วนตัว </a:t>
            </a:r>
            <a:r>
              <a:rPr lang="en-US" sz="3000" dirty="0">
                <a:latin typeface="+mj-lt"/>
              </a:rPr>
              <a:t>: </a:t>
            </a:r>
            <a:r>
              <a:rPr lang="th-TH" sz="3000" dirty="0">
                <a:latin typeface="+mj-lt"/>
              </a:rPr>
              <a:t>บอกเล่าเรื่องราวของคุณ (หรือเรื่องราวขององค์กร)</a:t>
            </a:r>
            <a:endParaRPr lang="en-US" sz="3000" dirty="0">
              <a:latin typeface="+mj-lt"/>
            </a:endParaRPr>
          </a:p>
          <a:p>
            <a:pPr marL="285750" indent="-285750">
              <a:lnSpc>
                <a:spcPct val="200000"/>
              </a:lnSpc>
              <a:buFont typeface="Arial" panose="020B0604020202020204" pitchFamily="34" charset="0"/>
              <a:buChar char="•"/>
            </a:pPr>
            <a:r>
              <a:rPr lang="th-TH" sz="3000" dirty="0">
                <a:latin typeface="+mj-lt"/>
              </a:rPr>
              <a:t>สร้างเรื่องราวร่วมกับผู้ฟังของคุณ (ลูกค้า/ผู้ใช้สินค้าบริการ)</a:t>
            </a:r>
            <a:endParaRPr lang="en-US" sz="3000" dirty="0">
              <a:latin typeface="+mj-lt"/>
            </a:endParaRPr>
          </a:p>
          <a:p>
            <a:pPr marL="285750" indent="-285750">
              <a:lnSpc>
                <a:spcPct val="200000"/>
              </a:lnSpc>
              <a:buFont typeface="Arial" panose="020B0604020202020204" pitchFamily="34" charset="0"/>
              <a:buChar char="•"/>
            </a:pPr>
            <a:r>
              <a:rPr lang="th-TH" sz="3000" dirty="0">
                <a:latin typeface="+mj-lt"/>
              </a:rPr>
              <a:t>สร้างพรอตเรื่องที่หักมุม </a:t>
            </a:r>
            <a:r>
              <a:rPr lang="en-US" sz="3000" dirty="0">
                <a:latin typeface="+mj-lt"/>
              </a:rPr>
              <a:t>: </a:t>
            </a:r>
            <a:r>
              <a:rPr lang="th-TH" sz="3000" dirty="0">
                <a:latin typeface="+mj-lt"/>
              </a:rPr>
              <a:t>มีการพลิกผันที่ไม่คาดคิด เพื่อกระตุ้นอารมณ์ </a:t>
            </a:r>
            <a:endParaRPr lang="en-US" sz="3000" dirty="0">
              <a:latin typeface="+mj-lt"/>
            </a:endParaRPr>
          </a:p>
          <a:p>
            <a:pPr marL="285750" indent="-285750">
              <a:lnSpc>
                <a:spcPct val="200000"/>
              </a:lnSpc>
              <a:buFont typeface="Arial" panose="020B0604020202020204" pitchFamily="34" charset="0"/>
              <a:buChar char="•"/>
            </a:pPr>
            <a:r>
              <a:rPr lang="th-TH" sz="3000" dirty="0">
                <a:latin typeface="+mj-lt"/>
              </a:rPr>
              <a:t>สร้างพรอตเรื่องตามโครงเรื่องพื้นฐาน (โดยย่อ</a:t>
            </a:r>
            <a:r>
              <a:rPr lang="en-US" sz="3000" dirty="0">
                <a:latin typeface="+mj-lt"/>
              </a:rPr>
              <a:t>: </a:t>
            </a:r>
            <a:r>
              <a:rPr lang="th-TH" sz="3000" dirty="0">
                <a:latin typeface="+mj-lt"/>
              </a:rPr>
              <a:t>ตัวเอกพบอุปสรรค ค้นหาวิธีแก้ปัญหา เรียนรู้จากบทเรียนที่ได้รับ ใช้บทเรียนที่ได้รับเพื่อช่วยเหลือผู้อื่น)</a:t>
            </a:r>
            <a:endParaRPr lang="en-US" sz="3000" dirty="0">
              <a:latin typeface="+mj-lt"/>
            </a:endParaRPr>
          </a:p>
          <a:p>
            <a:pPr>
              <a:lnSpc>
                <a:spcPct val="200000"/>
              </a:lnSpc>
            </a:pPr>
            <a:r>
              <a:rPr lang="th-TH" sz="2000" dirty="0"/>
              <a:t>แหล่งที่มา</a:t>
            </a:r>
            <a:r>
              <a:rPr lang="en-US" sz="2000" dirty="0"/>
              <a:t>: prof. J. Sanders, 2021)</a:t>
            </a:r>
          </a:p>
          <a:p>
            <a:pPr marL="285750" indent="-285750">
              <a:lnSpc>
                <a:spcPct val="200000"/>
              </a:lnSpc>
              <a:buFont typeface="Arial" panose="020B0604020202020204" pitchFamily="34" charset="0"/>
              <a:buChar char="•"/>
            </a:pPr>
            <a:endParaRPr lang="en-US" sz="3200" dirty="0"/>
          </a:p>
          <a:p>
            <a:pPr>
              <a:lnSpc>
                <a:spcPct val="200000"/>
              </a:lnSpc>
            </a:pPr>
            <a:endParaRPr lang="en-US" sz="3200" dirty="0"/>
          </a:p>
        </p:txBody>
      </p:sp>
    </p:spTree>
    <p:extLst>
      <p:ext uri="{BB962C8B-B14F-4D97-AF65-F5344CB8AC3E}">
        <p14:creationId xmlns:p14="http://schemas.microsoft.com/office/powerpoint/2010/main" val="601869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16</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Workshop: Cover Story</a:t>
            </a:r>
          </a:p>
        </p:txBody>
      </p:sp>
      <p:sp>
        <p:nvSpPr>
          <p:cNvPr id="13" name="Textfeld 12"/>
          <p:cNvSpPr txBox="1"/>
          <p:nvPr/>
        </p:nvSpPr>
        <p:spPr>
          <a:xfrm>
            <a:off x="798435" y="3487823"/>
            <a:ext cx="5942304" cy="1924245"/>
          </a:xfrm>
          <a:prstGeom prst="rect">
            <a:avLst/>
          </a:prstGeom>
          <a:noFill/>
        </p:spPr>
        <p:txBody>
          <a:bodyPr wrap="square" rtlCol="0">
            <a:spAutoFit/>
          </a:bodyPr>
          <a:lstStyle/>
          <a:p>
            <a:pPr>
              <a:lnSpc>
                <a:spcPct val="200000"/>
              </a:lnSpc>
            </a:pPr>
            <a:endParaRPr lang="en-US" sz="3200" dirty="0"/>
          </a:p>
          <a:p>
            <a:pPr>
              <a:lnSpc>
                <a:spcPct val="200000"/>
              </a:lnSpc>
            </a:pPr>
            <a:endParaRPr lang="en-US" sz="3200"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feld 4">
            <a:extLst>
              <a:ext uri="{FF2B5EF4-FFF2-40B4-BE49-F238E27FC236}">
                <a16:creationId xmlns:a16="http://schemas.microsoft.com/office/drawing/2014/main" id="{4DF22F86-9DA7-4C8D-9ED4-5F27D2F06F1C}"/>
              </a:ext>
            </a:extLst>
          </p:cNvPr>
          <p:cNvSpPr txBox="1"/>
          <p:nvPr/>
        </p:nvSpPr>
        <p:spPr>
          <a:xfrm>
            <a:off x="986116" y="4580322"/>
            <a:ext cx="4346641" cy="3416320"/>
          </a:xfrm>
          <a:prstGeom prst="rect">
            <a:avLst/>
          </a:prstGeom>
          <a:noFill/>
        </p:spPr>
        <p:txBody>
          <a:bodyPr wrap="square" rtlCol="0">
            <a:spAutoFit/>
          </a:bodyPr>
          <a:lstStyle/>
          <a:p>
            <a:pPr marL="457200" indent="-457200" fontAlgn="base">
              <a:buFont typeface="+mj-lt"/>
              <a:buAutoNum type="arabicPeriod"/>
            </a:pPr>
            <a:r>
              <a:rPr lang="en-US" sz="2800" dirty="0"/>
              <a:t>Cover? </a:t>
            </a:r>
            <a:r>
              <a:rPr lang="th-TH" sz="2800" dirty="0"/>
              <a:t>หน้าปก</a:t>
            </a:r>
            <a:endParaRPr lang="en-US" sz="2800" dirty="0"/>
          </a:p>
          <a:p>
            <a:pPr marL="457200" indent="-457200" fontAlgn="base">
              <a:buFont typeface="+mj-lt"/>
              <a:buAutoNum type="arabicPeriod"/>
            </a:pPr>
            <a:r>
              <a:rPr lang="en-US" sz="2800" dirty="0"/>
              <a:t>Brainstorm? </a:t>
            </a:r>
            <a:r>
              <a:rPr lang="th-TH" sz="2800" dirty="0"/>
              <a:t>ระดมความคิด</a:t>
            </a:r>
            <a:endParaRPr lang="en-US" sz="2800" dirty="0"/>
          </a:p>
          <a:p>
            <a:pPr marL="457200" indent="-457200" fontAlgn="base">
              <a:buFont typeface="+mj-lt"/>
              <a:buAutoNum type="arabicPeriod"/>
            </a:pPr>
            <a:r>
              <a:rPr lang="en-US" sz="2800" dirty="0"/>
              <a:t>Big Headlines? </a:t>
            </a:r>
            <a:r>
              <a:rPr lang="th-TH" sz="2800" dirty="0"/>
              <a:t>หัวข้อ</a:t>
            </a:r>
            <a:endParaRPr lang="en-US" sz="2800" dirty="0"/>
          </a:p>
          <a:p>
            <a:pPr marL="457200" indent="-457200" fontAlgn="base">
              <a:buFont typeface="+mj-lt"/>
              <a:buAutoNum type="arabicPeriod"/>
            </a:pPr>
            <a:r>
              <a:rPr lang="en-US" sz="2800" dirty="0"/>
              <a:t>Quotes ? </a:t>
            </a:r>
            <a:r>
              <a:rPr lang="th-TH" sz="2800" dirty="0"/>
              <a:t>คำคม</a:t>
            </a:r>
            <a:endParaRPr lang="en-US" sz="2800" dirty="0"/>
          </a:p>
          <a:p>
            <a:pPr marL="457200" indent="-457200" fontAlgn="base">
              <a:buFont typeface="+mj-lt"/>
              <a:buAutoNum type="arabicPeriod"/>
            </a:pPr>
            <a:r>
              <a:rPr lang="en-US" sz="2800" dirty="0"/>
              <a:t>Visuals? </a:t>
            </a:r>
            <a:r>
              <a:rPr lang="th-TH" sz="2800" dirty="0"/>
              <a:t>ภาพ</a:t>
            </a:r>
            <a:endParaRPr lang="en-US" sz="2800" dirty="0"/>
          </a:p>
          <a:p>
            <a:pPr marL="457200" indent="-457200" fontAlgn="base">
              <a:buFont typeface="+mj-lt"/>
              <a:buAutoNum type="arabicPeriod"/>
            </a:pPr>
            <a:r>
              <a:rPr lang="en-US" sz="2800" dirty="0"/>
              <a:t>Column? </a:t>
            </a:r>
            <a:r>
              <a:rPr lang="th-TH" sz="2800" dirty="0"/>
              <a:t>คอลัมม์</a:t>
            </a:r>
            <a:endParaRPr lang="en-US" sz="2800" dirty="0"/>
          </a:p>
          <a:p>
            <a:pPr fontAlgn="base"/>
            <a:endParaRPr lang="en-US" sz="2400" dirty="0"/>
          </a:p>
          <a:p>
            <a:endParaRPr lang="en-US" sz="2400" dirty="0"/>
          </a:p>
        </p:txBody>
      </p:sp>
      <p:sp>
        <p:nvSpPr>
          <p:cNvPr id="14" name="Rectangle 13">
            <a:extLst>
              <a:ext uri="{FF2B5EF4-FFF2-40B4-BE49-F238E27FC236}">
                <a16:creationId xmlns:a16="http://schemas.microsoft.com/office/drawing/2014/main" id="{CB14E933-5A4A-4153-BAD4-1BB242605B74}"/>
              </a:ext>
            </a:extLst>
          </p:cNvPr>
          <p:cNvSpPr/>
          <p:nvPr/>
        </p:nvSpPr>
        <p:spPr>
          <a:xfrm>
            <a:off x="680740" y="1974872"/>
            <a:ext cx="5093930" cy="1741422"/>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feld 4">
            <a:extLst>
              <a:ext uri="{FF2B5EF4-FFF2-40B4-BE49-F238E27FC236}">
                <a16:creationId xmlns:a16="http://schemas.microsoft.com/office/drawing/2014/main" id="{C719D432-DB3A-45EC-A613-4549A7514FC1}"/>
              </a:ext>
            </a:extLst>
          </p:cNvPr>
          <p:cNvSpPr txBox="1"/>
          <p:nvPr/>
        </p:nvSpPr>
        <p:spPr>
          <a:xfrm>
            <a:off x="798435" y="2144297"/>
            <a:ext cx="4976235" cy="1384995"/>
          </a:xfrm>
          <a:prstGeom prst="rect">
            <a:avLst/>
          </a:prstGeom>
          <a:noFill/>
        </p:spPr>
        <p:txBody>
          <a:bodyPr wrap="square" rtlCol="0">
            <a:spAutoFit/>
          </a:bodyPr>
          <a:lstStyle/>
          <a:p>
            <a:pPr fontAlgn="base"/>
            <a:r>
              <a:rPr lang="en-US" sz="2800" b="1" dirty="0"/>
              <a:t>Assignment</a:t>
            </a:r>
            <a:r>
              <a:rPr lang="en-US" sz="2800" dirty="0"/>
              <a:t>:</a:t>
            </a:r>
            <a:r>
              <a:rPr lang="th-TH" sz="2800" dirty="0"/>
              <a:t>งานที่มอบหมาย</a:t>
            </a:r>
            <a:endParaRPr lang="en-US" sz="2800" dirty="0"/>
          </a:p>
          <a:p>
            <a:pPr fontAlgn="base"/>
            <a:r>
              <a:rPr lang="en-US" sz="2800" dirty="0"/>
              <a:t>Create the Magazine Cover for Toddy Palm Village </a:t>
            </a:r>
            <a:r>
              <a:rPr lang="th-TH" sz="2800" dirty="0"/>
              <a:t>ออกแบบปกแมกาซีน</a:t>
            </a:r>
            <a:endParaRPr lang="en-US" sz="2800" dirty="0"/>
          </a:p>
        </p:txBody>
      </p:sp>
      <p:sp>
        <p:nvSpPr>
          <p:cNvPr id="16" name="Rectangle 15">
            <a:extLst>
              <a:ext uri="{FF2B5EF4-FFF2-40B4-BE49-F238E27FC236}">
                <a16:creationId xmlns:a16="http://schemas.microsoft.com/office/drawing/2014/main" id="{AFF2C0E4-A438-4A3C-AEAC-93EECED87CC9}"/>
              </a:ext>
            </a:extLst>
          </p:cNvPr>
          <p:cNvSpPr/>
          <p:nvPr/>
        </p:nvSpPr>
        <p:spPr>
          <a:xfrm>
            <a:off x="680740" y="4097798"/>
            <a:ext cx="5093930" cy="3192860"/>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feld 4">
            <a:extLst>
              <a:ext uri="{FF2B5EF4-FFF2-40B4-BE49-F238E27FC236}">
                <a16:creationId xmlns:a16="http://schemas.microsoft.com/office/drawing/2014/main" id="{3A32837E-16E2-4B7D-A54D-77A3F1D0EA3A}"/>
              </a:ext>
            </a:extLst>
          </p:cNvPr>
          <p:cNvSpPr txBox="1"/>
          <p:nvPr/>
        </p:nvSpPr>
        <p:spPr>
          <a:xfrm>
            <a:off x="907622" y="4134856"/>
            <a:ext cx="4578778" cy="523220"/>
          </a:xfrm>
          <a:prstGeom prst="rect">
            <a:avLst/>
          </a:prstGeom>
          <a:noFill/>
        </p:spPr>
        <p:txBody>
          <a:bodyPr wrap="square" rtlCol="0">
            <a:spAutoFit/>
          </a:bodyPr>
          <a:lstStyle/>
          <a:p>
            <a:pPr fontAlgn="base"/>
            <a:r>
              <a:rPr lang="en-US" sz="2800" b="1" dirty="0"/>
              <a:t>Fill in the categories</a:t>
            </a:r>
            <a:r>
              <a:rPr lang="en-US" sz="2800" dirty="0"/>
              <a:t>:</a:t>
            </a:r>
            <a:r>
              <a:rPr lang="th-TH" sz="2800" dirty="0"/>
              <a:t>เติมข้อมูล</a:t>
            </a:r>
            <a:endParaRPr lang="en-US" dirty="0"/>
          </a:p>
        </p:txBody>
      </p:sp>
      <p:sp>
        <p:nvSpPr>
          <p:cNvPr id="19" name="Rectangle 18">
            <a:extLst>
              <a:ext uri="{FF2B5EF4-FFF2-40B4-BE49-F238E27FC236}">
                <a16:creationId xmlns:a16="http://schemas.microsoft.com/office/drawing/2014/main" id="{30D95B94-61D8-4195-B316-D956BBBF9EA4}"/>
              </a:ext>
            </a:extLst>
          </p:cNvPr>
          <p:cNvSpPr/>
          <p:nvPr/>
        </p:nvSpPr>
        <p:spPr>
          <a:xfrm>
            <a:off x="680740" y="7562381"/>
            <a:ext cx="5093930" cy="1096885"/>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7EC4A48E-471E-49D0-B001-041CCDE288C8}"/>
              </a:ext>
            </a:extLst>
          </p:cNvPr>
          <p:cNvSpPr txBox="1"/>
          <p:nvPr/>
        </p:nvSpPr>
        <p:spPr>
          <a:xfrm>
            <a:off x="1005166" y="7642034"/>
            <a:ext cx="9383484" cy="523220"/>
          </a:xfrm>
          <a:prstGeom prst="rect">
            <a:avLst/>
          </a:prstGeom>
          <a:noFill/>
        </p:spPr>
        <p:txBody>
          <a:bodyPr wrap="square">
            <a:spAutoFit/>
          </a:bodyPr>
          <a:lstStyle/>
          <a:p>
            <a:pPr fontAlgn="base"/>
            <a:r>
              <a:rPr lang="th-TH" sz="2800" dirty="0"/>
              <a:t>กลุ่มละ </a:t>
            </a:r>
            <a:r>
              <a:rPr lang="en-US" sz="2800" dirty="0"/>
              <a:t>35 </a:t>
            </a:r>
            <a:r>
              <a:rPr lang="th-TH" sz="2800" dirty="0"/>
              <a:t>นาที</a:t>
            </a:r>
            <a:endParaRPr lang="en-US" sz="2800" dirty="0"/>
          </a:p>
        </p:txBody>
      </p:sp>
      <p:pic>
        <p:nvPicPr>
          <p:cNvPr id="5" name="Picture 4">
            <a:extLst>
              <a:ext uri="{FF2B5EF4-FFF2-40B4-BE49-F238E27FC236}">
                <a16:creationId xmlns:a16="http://schemas.microsoft.com/office/drawing/2014/main" id="{DA545355-18AC-4B50-879C-B9F2B393AB7C}"/>
              </a:ext>
            </a:extLst>
          </p:cNvPr>
          <p:cNvPicPr>
            <a:picLocks noChangeAspect="1"/>
          </p:cNvPicPr>
          <p:nvPr/>
        </p:nvPicPr>
        <p:blipFill>
          <a:blip r:embed="rId4"/>
          <a:stretch>
            <a:fillRect/>
          </a:stretch>
        </p:blipFill>
        <p:spPr>
          <a:xfrm>
            <a:off x="6205968" y="2324100"/>
            <a:ext cx="7731204" cy="6200608"/>
          </a:xfrm>
          <a:prstGeom prst="rect">
            <a:avLst/>
          </a:prstGeom>
        </p:spPr>
      </p:pic>
    </p:spTree>
    <p:extLst>
      <p:ext uri="{BB962C8B-B14F-4D97-AF65-F5344CB8AC3E}">
        <p14:creationId xmlns:p14="http://schemas.microsoft.com/office/powerpoint/2010/main" val="46165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17</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Pitches &amp; key take </a:t>
            </a:r>
            <a:r>
              <a:rPr lang="en-US" sz="7200" dirty="0" err="1">
                <a:solidFill>
                  <a:srgbClr val="342D29"/>
                </a:solidFill>
                <a:latin typeface="Assistant Bold" panose="020B0604020202020204" charset="-79"/>
                <a:cs typeface="Assistant Bold" panose="020B0604020202020204" charset="-79"/>
              </a:rPr>
              <a:t>aways</a:t>
            </a:r>
            <a:endParaRPr lang="en-US" sz="7200"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08707" y="1817312"/>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E3D3624-0DE7-4B51-80A1-25C03A65BA8D}"/>
              </a:ext>
            </a:extLst>
          </p:cNvPr>
          <p:cNvPicPr>
            <a:picLocks noChangeAspect="1"/>
          </p:cNvPicPr>
          <p:nvPr/>
        </p:nvPicPr>
        <p:blipFill>
          <a:blip r:embed="rId4"/>
          <a:stretch>
            <a:fillRect/>
          </a:stretch>
        </p:blipFill>
        <p:spPr>
          <a:xfrm>
            <a:off x="1451176" y="2534059"/>
            <a:ext cx="11281791" cy="5919941"/>
          </a:xfrm>
          <a:prstGeom prst="rect">
            <a:avLst/>
          </a:prstGeom>
        </p:spPr>
      </p:pic>
    </p:spTree>
    <p:extLst>
      <p:ext uri="{BB962C8B-B14F-4D97-AF65-F5344CB8AC3E}">
        <p14:creationId xmlns:p14="http://schemas.microsoft.com/office/powerpoint/2010/main" val="386404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18</a:t>
            </a:fld>
            <a:endParaRPr lang="en-US"/>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9CA5CF-9D99-43A5-B11E-F80F52A24803}"/>
              </a:ext>
            </a:extLst>
          </p:cNvPr>
          <p:cNvPicPr>
            <a:picLocks noChangeAspect="1"/>
          </p:cNvPicPr>
          <p:nvPr/>
        </p:nvPicPr>
        <p:blipFill>
          <a:blip r:embed="rId4"/>
          <a:stretch>
            <a:fillRect/>
          </a:stretch>
        </p:blipFill>
        <p:spPr>
          <a:xfrm>
            <a:off x="1230096" y="1989664"/>
            <a:ext cx="11863844" cy="6669602"/>
          </a:xfrm>
          <a:prstGeom prst="rect">
            <a:avLst/>
          </a:prstGeom>
        </p:spPr>
      </p:pic>
    </p:spTree>
    <p:extLst>
      <p:ext uri="{BB962C8B-B14F-4D97-AF65-F5344CB8AC3E}">
        <p14:creationId xmlns:p14="http://schemas.microsoft.com/office/powerpoint/2010/main" val="2567982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3632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19</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Social Business Canvas</a:t>
            </a:r>
            <a:endParaRPr lang="de-AT" dirty="0"/>
          </a:p>
        </p:txBody>
      </p:sp>
      <p:sp>
        <p:nvSpPr>
          <p:cNvPr id="23" name="Rechteck 22"/>
          <p:cNvSpPr/>
          <p:nvPr/>
        </p:nvSpPr>
        <p:spPr>
          <a:xfrm>
            <a:off x="278653" y="1783529"/>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1526275045"/>
              </p:ext>
            </p:extLst>
          </p:nvPr>
        </p:nvGraphicFramePr>
        <p:xfrm>
          <a:off x="433334" y="1898837"/>
          <a:ext cx="13935159" cy="6869081"/>
        </p:xfrm>
        <a:graphic>
          <a:graphicData uri="http://schemas.openxmlformats.org/drawingml/2006/table">
            <a:tbl>
              <a:tblPr firstRow="1" bandRow="1">
                <a:tableStyleId>{3C2FFA5D-87B4-456A-9821-1D502468CF0F}</a:tableStyleId>
              </a:tblPr>
              <a:tblGrid>
                <a:gridCol w="2894113">
                  <a:extLst>
                    <a:ext uri="{9D8B030D-6E8A-4147-A177-3AD203B41FA5}">
                      <a16:colId xmlns:a16="http://schemas.microsoft.com/office/drawing/2014/main" val="1299375779"/>
                    </a:ext>
                  </a:extLst>
                </a:gridCol>
                <a:gridCol w="3003762">
                  <a:extLst>
                    <a:ext uri="{9D8B030D-6E8A-4147-A177-3AD203B41FA5}">
                      <a16:colId xmlns:a16="http://schemas.microsoft.com/office/drawing/2014/main" val="3400536580"/>
                    </a:ext>
                  </a:extLst>
                </a:gridCol>
                <a:gridCol w="1337407">
                  <a:extLst>
                    <a:ext uri="{9D8B030D-6E8A-4147-A177-3AD203B41FA5}">
                      <a16:colId xmlns:a16="http://schemas.microsoft.com/office/drawing/2014/main" val="2774539066"/>
                    </a:ext>
                  </a:extLst>
                </a:gridCol>
                <a:gridCol w="1447056">
                  <a:extLst>
                    <a:ext uri="{9D8B030D-6E8A-4147-A177-3AD203B41FA5}">
                      <a16:colId xmlns:a16="http://schemas.microsoft.com/office/drawing/2014/main" val="4157807386"/>
                    </a:ext>
                  </a:extLst>
                </a:gridCol>
                <a:gridCol w="2358708">
                  <a:extLst>
                    <a:ext uri="{9D8B030D-6E8A-4147-A177-3AD203B41FA5}">
                      <a16:colId xmlns:a16="http://schemas.microsoft.com/office/drawing/2014/main" val="2882482274"/>
                    </a:ext>
                  </a:extLst>
                </a:gridCol>
                <a:gridCol w="2894113">
                  <a:extLst>
                    <a:ext uri="{9D8B030D-6E8A-4147-A177-3AD203B41FA5}">
                      <a16:colId xmlns:a16="http://schemas.microsoft.com/office/drawing/2014/main" val="507460476"/>
                    </a:ext>
                  </a:extLst>
                </a:gridCol>
              </a:tblGrid>
              <a:tr h="43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dk1"/>
                          </a:solidFill>
                        </a:rPr>
                        <a:t>การตลาด &amp; การสื่อสาร</a:t>
                      </a:r>
                      <a:endParaRPr lang="th-TH" sz="3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 will you need?</a:t>
                      </a:r>
                      <a:endParaRPr lang="en-US" sz="3200" dirty="0">
                        <a:solidFill>
                          <a:schemeClr val="tx1"/>
                        </a:solidFill>
                      </a:endParaRPr>
                    </a:p>
                    <a:p>
                      <a:endParaRPr lang="en-US" sz="32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tx1"/>
                          </a:solidFill>
                        </a:rPr>
                        <a:t>การกระจายสินค้า</a:t>
                      </a: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dk1"/>
                          </a:solidFill>
                        </a:rPr>
                        <a:t>สินค้า/บริการ และข้อเสนอ</a:t>
                      </a:r>
                      <a:endParaRPr lang="th-TH" sz="3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aseline="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lvl="0" indent="0" algn="l" rtl="0">
                        <a:spcBef>
                          <a:spcPts val="0"/>
                        </a:spcBef>
                        <a:spcAft>
                          <a:spcPts val="0"/>
                        </a:spcAft>
                        <a:buNone/>
                      </a:pPr>
                      <a:r>
                        <a:rPr lang="th-TH" sz="3200" dirty="0">
                          <a:solidFill>
                            <a:schemeClr val="dk1"/>
                          </a:solidFill>
                        </a:rPr>
                        <a:t>คู่แข่งขัน</a:t>
                      </a:r>
                      <a:endParaRPr lang="th-TH" sz="3200" dirty="0"/>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0"/>
                        </a:spcAft>
                        <a:buClr>
                          <a:schemeClr val="dk1"/>
                        </a:buClr>
                        <a:buSzPts val="3200"/>
                        <a:buFont typeface="Calibri"/>
                        <a:buNone/>
                      </a:pPr>
                      <a:r>
                        <a:rPr lang="th-TH" sz="3200" dirty="0">
                          <a:solidFill>
                            <a:schemeClr val="dk1"/>
                          </a:solidFill>
                        </a:rPr>
                        <a:t>กลุ่มฐานลูกค้า</a:t>
                      </a:r>
                      <a:endParaRPr lang="th-TH" sz="3200" dirty="0"/>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2421188">
                <a:tc gridSpan="3">
                  <a:txBody>
                    <a:bodyPr/>
                    <a:lstStyle/>
                    <a:p>
                      <a:r>
                        <a:rPr lang="en-US" sz="3200" b="1" dirty="0">
                          <a:solidFill>
                            <a:schemeClr val="tx1"/>
                          </a:solidFill>
                        </a:rPr>
                        <a:t>Cost Structure</a:t>
                      </a:r>
                    </a:p>
                    <a:p>
                      <a:endParaRPr lang="en-US" sz="3200" b="1" dirty="0">
                        <a:solidFill>
                          <a:schemeClr val="tx1"/>
                        </a:solidFill>
                      </a:endParaRPr>
                    </a:p>
                    <a:p>
                      <a:endParaRPr lang="en-US" sz="3200" b="1" dirty="0">
                        <a:solidFill>
                          <a:schemeClr val="tx1"/>
                        </a:solidFill>
                      </a:endParaRPr>
                    </a:p>
                    <a:p>
                      <a:endParaRPr lang="en-US" sz="3200" b="1" dirty="0">
                        <a:solidFill>
                          <a:schemeClr val="tx1"/>
                        </a:solidFill>
                      </a:endParaRPr>
                    </a:p>
                    <a:p>
                      <a:endParaRPr lang="en-US" sz="3200" b="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pPr marL="0" marR="0" lvl="0" indent="0" algn="l" rtl="0">
                        <a:spcBef>
                          <a:spcPts val="0"/>
                        </a:spcBef>
                        <a:spcAft>
                          <a:spcPts val="0"/>
                        </a:spcAft>
                        <a:buNone/>
                      </a:pPr>
                      <a:r>
                        <a:rPr lang="th-TH" sz="3200" b="1" dirty="0"/>
                        <a:t>กระแสรายได้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4109820" y="3945075"/>
            <a:ext cx="4827938" cy="4913184"/>
          </a:xfrm>
          <a:prstGeom prst="rect">
            <a:avLst/>
          </a:prstGeom>
        </p:spPr>
      </p:pic>
      <p:sp>
        <p:nvSpPr>
          <p:cNvPr id="11" name="Textfeld 10"/>
          <p:cNvSpPr txBox="1"/>
          <p:nvPr/>
        </p:nvSpPr>
        <p:spPr>
          <a:xfrm rot="39469">
            <a:off x="14729127" y="5913979"/>
            <a:ext cx="3272024" cy="769441"/>
          </a:xfrm>
          <a:prstGeom prst="rect">
            <a:avLst/>
          </a:prstGeom>
          <a:solidFill>
            <a:schemeClr val="bg1"/>
          </a:solidFill>
        </p:spPr>
        <p:txBody>
          <a:bodyPr wrap="square" rtlCol="0">
            <a:spAutoFit/>
          </a:bodyPr>
          <a:lstStyle/>
          <a:p>
            <a:pPr algn="ctr"/>
            <a:r>
              <a:rPr lang="th-TH" sz="4400" b="1" dirty="0">
                <a:solidFill>
                  <a:srgbClr val="008000"/>
                </a:solidFill>
                <a:latin typeface="Bahnschrift" panose="020B0502040204020203" pitchFamily="34" charset="0"/>
              </a:rPr>
              <a:t>มุมมองของลูกค้า</a:t>
            </a:r>
            <a:endParaRPr lang="en-US" sz="4400" b="1" dirty="0">
              <a:solidFill>
                <a:srgbClr val="008000"/>
              </a:solidFill>
              <a:latin typeface="Bahnschrift" panose="020B0502040204020203" pitchFamily="34" charset="0"/>
            </a:endParaRPr>
          </a:p>
        </p:txBody>
      </p:sp>
      <p:sp>
        <p:nvSpPr>
          <p:cNvPr id="8" name="Textfeld 7"/>
          <p:cNvSpPr txBox="1"/>
          <p:nvPr/>
        </p:nvSpPr>
        <p:spPr>
          <a:xfrm>
            <a:off x="11497784" y="2599610"/>
            <a:ext cx="2911501" cy="2246769"/>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กลุ่มเป้าหมายที่จะซื้อสินค้าหรือบริการ</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อายุ อาศัยในเมือง/ชุมชน สถานะครอบครัว เพศ การศึกษาและอื่นๆ</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ได้รับข้อมูลมาจากแหล่งใด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ปัจจัยหลักในการตัดสินใจซื้อสินค้าและบริการ</a:t>
            </a:r>
            <a:endParaRPr lang="th-TH" sz="2000" dirty="0">
              <a:cs typeface="+mj-cs"/>
            </a:endParaRPr>
          </a:p>
        </p:txBody>
      </p:sp>
      <p:sp>
        <p:nvSpPr>
          <p:cNvPr id="9" name="Textfeld 8"/>
          <p:cNvSpPr txBox="1"/>
          <p:nvPr/>
        </p:nvSpPr>
        <p:spPr>
          <a:xfrm>
            <a:off x="6300397" y="3036692"/>
            <a:ext cx="2944006" cy="2523768"/>
          </a:xfrm>
          <a:prstGeom prst="rect">
            <a:avLst/>
          </a:prstGeom>
          <a:noFill/>
        </p:spPr>
        <p:txBody>
          <a:bodyPr wrap="square" rtlCol="0">
            <a:spAutoFit/>
          </a:bodyPr>
          <a:lstStyle/>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คุณลักษณะของผลิตภัณฑ์ สินค้า/บริการ</a:t>
            </a:r>
            <a:endParaRPr lang="th-TH" sz="2000" dirty="0">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หัวใจหลักของการให้บริการ</a:t>
            </a:r>
            <a:endParaRPr lang="en-US" sz="2000" dirty="0">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สินค้า บริการประกอบด้วยองค์ประกอบใดบ้าง</a:t>
            </a:r>
            <a:endParaRPr lang="en-US" sz="2000" dirty="0">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มีข้อเสนออะไรที่แตกต่างในด้านสินค้าและบริการ</a:t>
            </a:r>
            <a:endParaRPr lang="th-TH" sz="2000" dirty="0">
              <a:cs typeface="+mj-cs"/>
            </a:endParaRPr>
          </a:p>
          <a:p>
            <a:pPr marL="120650" indent="-120650" fontAlgn="base">
              <a:buFont typeface="Arial" panose="020B0604020202020204" pitchFamily="34" charset="0"/>
              <a:buChar char="•"/>
            </a:pPr>
            <a:endParaRPr lang="en-US" dirty="0"/>
          </a:p>
        </p:txBody>
      </p:sp>
      <p:sp>
        <p:nvSpPr>
          <p:cNvPr id="10" name="Textfeld 9"/>
          <p:cNvSpPr txBox="1"/>
          <p:nvPr/>
        </p:nvSpPr>
        <p:spPr>
          <a:xfrm>
            <a:off x="371220" y="6809912"/>
            <a:ext cx="6867779" cy="1200329"/>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1800" dirty="0">
                <a:solidFill>
                  <a:schemeClr val="dk1"/>
                </a:solidFill>
                <a:latin typeface="Calibri"/>
                <a:sym typeface="Calibri"/>
              </a:rPr>
              <a:t>อะไรเป็นต้นทุนหลักในการขับเคลื่อนธุรกิจ (พนักงาน การผลิต การออบแบบ วัสดุอุปกรณ์ เทคโนโลยี และอื่นๆ</a:t>
            </a:r>
            <a:endParaRPr lang="th-TH" dirty="0"/>
          </a:p>
          <a:p>
            <a:pPr marL="285750" marR="0" lvl="0" indent="-285750" algn="l" rtl="0">
              <a:spcBef>
                <a:spcPts val="0"/>
              </a:spcBef>
              <a:spcAft>
                <a:spcPts val="0"/>
              </a:spcAft>
              <a:buClr>
                <a:schemeClr val="dk1"/>
              </a:buClr>
              <a:buSzPts val="1800"/>
              <a:buFont typeface="Arial"/>
              <a:buChar char="•"/>
            </a:pPr>
            <a:r>
              <a:rPr lang="th-TH" dirty="0"/>
              <a:t>อะไรคือตัวขับเคลื่อนที่สำคัญของคุณ </a:t>
            </a:r>
          </a:p>
          <a:p>
            <a:endParaRPr lang="en-US" dirty="0"/>
          </a:p>
        </p:txBody>
      </p:sp>
      <p:sp>
        <p:nvSpPr>
          <p:cNvPr id="13" name="Textfeld 12"/>
          <p:cNvSpPr txBox="1"/>
          <p:nvPr/>
        </p:nvSpPr>
        <p:spPr>
          <a:xfrm>
            <a:off x="7772400" y="6809912"/>
            <a:ext cx="5562600" cy="1323439"/>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อะไรคือสิ่งที่คุ้มค่าเหมาะสมกับราคาลูกค้ายินดีจะจ่าย</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แหล่งที่มาของรายได้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ช่องทางในการชำระสินค้า</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มีการเสนอการรับบริจาคร่วมด้วยไหม</a:t>
            </a:r>
            <a:endParaRPr lang="th-TH" sz="2000" dirty="0">
              <a:cs typeface="+mj-cs"/>
            </a:endParaRPr>
          </a:p>
        </p:txBody>
      </p:sp>
      <p:sp>
        <p:nvSpPr>
          <p:cNvPr id="5" name="Textfeld 4"/>
          <p:cNvSpPr txBox="1"/>
          <p:nvPr/>
        </p:nvSpPr>
        <p:spPr>
          <a:xfrm>
            <a:off x="3308170" y="2508443"/>
            <a:ext cx="2832028" cy="1631216"/>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คุณต้องการทรัพยากรด้านใดบ้าง</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ลูกค้าของคุณต้องการเข้าถึงผ่านช่องทางใด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ใครจะเป็นพันธมิตรด้านโลจิสติกส์เชิงกลยุทธ์ของคุณ</a:t>
            </a:r>
            <a:endParaRPr lang="th-TH" sz="2000" dirty="0">
              <a:cs typeface="+mj-cs"/>
            </a:endParaRPr>
          </a:p>
        </p:txBody>
      </p:sp>
      <p:sp>
        <p:nvSpPr>
          <p:cNvPr id="14" name="Textfeld 13"/>
          <p:cNvSpPr txBox="1"/>
          <p:nvPr/>
        </p:nvSpPr>
        <p:spPr>
          <a:xfrm>
            <a:off x="9119028" y="2476500"/>
            <a:ext cx="2280671" cy="2492990"/>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คู่แข่งขันทางตรง</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คู่แข่งขันทางอ้อม</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การตอบสนองความต้องการของลูกค้าจากคู่แข่งขัน</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จุดขายผลิตภัณฑ์</a:t>
            </a:r>
            <a:endParaRPr lang="th-TH" sz="2000" dirty="0">
              <a:cs typeface="+mj-cs"/>
            </a:endParaRPr>
          </a:p>
          <a:p>
            <a:br>
              <a:rPr lang="en-US" dirty="0"/>
            </a:br>
            <a:endParaRPr lang="en-US" dirty="0"/>
          </a:p>
        </p:txBody>
      </p:sp>
      <p:sp>
        <p:nvSpPr>
          <p:cNvPr id="19" name="Textfeld 4">
            <a:extLst>
              <a:ext uri="{FF2B5EF4-FFF2-40B4-BE49-F238E27FC236}">
                <a16:creationId xmlns:a16="http://schemas.microsoft.com/office/drawing/2014/main" id="{E67ECA7F-7D05-4206-9EE7-E4477F74B0FE}"/>
              </a:ext>
            </a:extLst>
          </p:cNvPr>
          <p:cNvSpPr txBox="1"/>
          <p:nvPr/>
        </p:nvSpPr>
        <p:spPr>
          <a:xfrm>
            <a:off x="544525" y="3015996"/>
            <a:ext cx="2832028" cy="6771084"/>
          </a:xfrm>
          <a:prstGeom prst="rect">
            <a:avLst/>
          </a:prstGeom>
          <a:noFill/>
        </p:spPr>
        <p:txBody>
          <a:bodyPr wrap="square" rtlCol="0">
            <a:spAutoFit/>
          </a:bodyPr>
          <a:lstStyle/>
          <a:p>
            <a:pPr marL="285750" lvl="0" indent="-285750">
              <a:buClr>
                <a:schemeClr val="dk1"/>
              </a:buClr>
              <a:buSzPts val="1800"/>
              <a:buFont typeface="Arial"/>
              <a:buChar char="•"/>
            </a:pPr>
            <a:r>
              <a:rPr lang="th-TH" sz="2000" dirty="0">
                <a:solidFill>
                  <a:schemeClr val="dk1"/>
                </a:solidFill>
                <a:ea typeface="Calibri"/>
                <a:cs typeface="+mj-cs"/>
                <a:sym typeface="Calibri"/>
              </a:rPr>
              <a:t>คุณคือใคร</a:t>
            </a:r>
            <a:endParaRPr lang="th-TH" sz="2000" dirty="0">
              <a:cs typeface="+mj-cs"/>
            </a:endParaRPr>
          </a:p>
          <a:p>
            <a:pPr marL="285750" lvl="0" indent="-285750">
              <a:buClr>
                <a:schemeClr val="dk1"/>
              </a:buClr>
              <a:buSzPts val="1800"/>
              <a:buFont typeface="Arial"/>
              <a:buChar char="•"/>
            </a:pPr>
            <a:r>
              <a:rPr lang="th-TH" sz="2000" dirty="0">
                <a:solidFill>
                  <a:schemeClr val="dk1"/>
                </a:solidFill>
                <a:ea typeface="Calibri"/>
                <a:cs typeface="+mj-cs"/>
                <a:sym typeface="Calibri"/>
              </a:rPr>
              <a:t>คุณทำธุรกิจเกี่ยวกับอะไร</a:t>
            </a:r>
            <a:endParaRPr lang="th-TH" sz="2000" dirty="0">
              <a:cs typeface="+mj-cs"/>
            </a:endParaRPr>
          </a:p>
          <a:p>
            <a:pPr marL="285750" lvl="0" indent="-285750">
              <a:buClr>
                <a:schemeClr val="dk1"/>
              </a:buClr>
              <a:buSzPts val="1800"/>
              <a:buFont typeface="Arial"/>
              <a:buChar char="•"/>
            </a:pPr>
            <a:r>
              <a:rPr lang="th-TH" sz="2000" dirty="0">
                <a:solidFill>
                  <a:schemeClr val="dk1"/>
                </a:solidFill>
                <a:ea typeface="Calibri"/>
                <a:cs typeface="+mj-cs"/>
                <a:sym typeface="Calibri"/>
              </a:rPr>
              <a:t>ทำไมธุรกิจของคุณมีความสำคัญ</a:t>
            </a:r>
            <a:endParaRPr lang="th-TH" sz="2000" dirty="0">
              <a:cs typeface="+mj-cs"/>
            </a:endParaRPr>
          </a:p>
          <a:p>
            <a:pPr marL="285750" lvl="0" indent="-285750">
              <a:buClr>
                <a:schemeClr val="dk1"/>
              </a:buClr>
              <a:buSzPts val="1800"/>
              <a:buFont typeface="Arial"/>
              <a:buChar char="•"/>
            </a:pPr>
            <a:r>
              <a:rPr lang="th-TH" sz="2000" dirty="0">
                <a:solidFill>
                  <a:schemeClr val="dk1"/>
                </a:solidFill>
                <a:ea typeface="Calibri"/>
                <a:cs typeface="+mj-cs"/>
                <a:sym typeface="Calibri"/>
              </a:rPr>
              <a:t>สาระสำคัญของแบรนด์ธุรกิจคุณคืออะไร</a:t>
            </a:r>
            <a:endParaRPr lang="th-TH" sz="2000" dirty="0">
              <a:cs typeface="+mj-cs"/>
            </a:endParaRPr>
          </a:p>
          <a:p>
            <a:pPr marL="285750" lvl="0" indent="-285750">
              <a:buClr>
                <a:schemeClr val="dk1"/>
              </a:buClr>
              <a:buSzPts val="1800"/>
              <a:buFont typeface="Arial"/>
              <a:buChar char="•"/>
            </a:pPr>
            <a:r>
              <a:rPr lang="th-TH" sz="2000" dirty="0">
                <a:solidFill>
                  <a:schemeClr val="dk1"/>
                </a:solidFill>
                <a:ea typeface="Calibri"/>
                <a:cs typeface="+mj-cs"/>
                <a:sym typeface="Calibri"/>
              </a:rPr>
              <a:t>ใครคือกลุ่มลูกค้าเป้าหมาย</a:t>
            </a:r>
            <a:endParaRPr lang="th-TH" sz="2000" dirty="0">
              <a:cs typeface="+mj-cs"/>
            </a:endParaRPr>
          </a:p>
          <a:p>
            <a:pPr marL="285750" lvl="0" indent="-285750">
              <a:buClr>
                <a:schemeClr val="dk1"/>
              </a:buClr>
              <a:buSzPts val="1800"/>
              <a:buFont typeface="Arial"/>
              <a:buChar char="•"/>
            </a:pPr>
            <a:r>
              <a:rPr lang="th-TH" sz="2000" dirty="0">
                <a:solidFill>
                  <a:schemeClr val="dk1"/>
                </a:solidFill>
                <a:ea typeface="Calibri"/>
                <a:cs typeface="+mj-cs"/>
                <a:sym typeface="Calibri"/>
              </a:rPr>
              <a:t>ปัจจัยที่ทำให้ลูกค้าคำนึงถึงธุรกิจของคุณ</a:t>
            </a:r>
            <a:endParaRPr lang="th-TH" sz="2000" dirty="0">
              <a:cs typeface="+mj-cs"/>
            </a:endParaRPr>
          </a:p>
          <a:p>
            <a:pPr marL="285750" lvl="0" indent="-285750">
              <a:buClr>
                <a:schemeClr val="dk1"/>
              </a:buClr>
              <a:buSzPts val="1800"/>
              <a:buFont typeface="Arial"/>
              <a:buChar char="•"/>
            </a:pPr>
            <a:r>
              <a:rPr lang="th-TH" sz="2000" dirty="0">
                <a:solidFill>
                  <a:schemeClr val="dk1"/>
                </a:solidFill>
                <a:ea typeface="Calibri"/>
                <a:cs typeface="+mj-cs"/>
                <a:sym typeface="Calibri"/>
              </a:rPr>
              <a:t>คุณจะทำให้ธุรกิจบรรลุตรงตามเป้าหมายได้อย่างไร</a:t>
            </a:r>
            <a:endParaRPr lang="th-TH" sz="2000" dirty="0">
              <a:cs typeface="+mj-cs"/>
            </a:endParaRPr>
          </a:p>
          <a:p>
            <a:pPr fontAlgn="base"/>
            <a:endParaRPr lang="en-US" dirty="0"/>
          </a:p>
          <a:p>
            <a:endParaRPr lang="en-US" dirty="0"/>
          </a:p>
          <a:p>
            <a:r>
              <a:rPr lang="th-TH" dirty="0"/>
              <a:t>โครงสร้างต้นทุน</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5" name="Rectangle 14">
            <a:extLst>
              <a:ext uri="{FF2B5EF4-FFF2-40B4-BE49-F238E27FC236}">
                <a16:creationId xmlns:a16="http://schemas.microsoft.com/office/drawing/2014/main" id="{CCF1A0BC-F02B-474D-AC6C-DA553B3574F7}"/>
              </a:ext>
            </a:extLst>
          </p:cNvPr>
          <p:cNvSpPr/>
          <p:nvPr/>
        </p:nvSpPr>
        <p:spPr>
          <a:xfrm>
            <a:off x="427100" y="1898837"/>
            <a:ext cx="2881070" cy="4399863"/>
          </a:xfrm>
          <a:prstGeom prst="rect">
            <a:avLst/>
          </a:prstGeom>
          <a:noFill/>
          <a:ln w="152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425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tteilung: Herzlich Willkommen auf unserer neuen Homepage! › SPD Langenfeld">
            <a:extLst>
              <a:ext uri="{FF2B5EF4-FFF2-40B4-BE49-F238E27FC236}">
                <a16:creationId xmlns:a16="http://schemas.microsoft.com/office/drawing/2014/main" id="{7AB95AFB-4161-4EB2-B5B2-B7EF081E30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8425" y="732061"/>
            <a:ext cx="8287182" cy="5035614"/>
          </a:xfrm>
          <a:prstGeom prst="rect">
            <a:avLst/>
          </a:prstGeom>
          <a:noFill/>
          <a:extLst>
            <a:ext uri="{909E8E84-426E-40DD-AFC4-6F175D3DCCD1}">
              <a14:hiddenFill xmlns:a14="http://schemas.microsoft.com/office/drawing/2010/main">
                <a:solidFill>
                  <a:srgbClr val="FFFFFF"/>
                </a:solidFill>
              </a14:hiddenFill>
            </a:ext>
          </a:extLst>
        </p:spPr>
      </p:pic>
      <p:sp>
        <p:nvSpPr>
          <p:cNvPr id="16" name="Foliennummernplatzhalter 15"/>
          <p:cNvSpPr>
            <a:spLocks noGrp="1"/>
          </p:cNvSpPr>
          <p:nvPr>
            <p:ph type="sldNum" sz="quarter" idx="12"/>
          </p:nvPr>
        </p:nvSpPr>
        <p:spPr>
          <a:xfrm>
            <a:off x="16061436" y="9573768"/>
            <a:ext cx="1028700" cy="480060"/>
          </a:xfrm>
        </p:spPr>
        <p:txBody>
          <a:bodyPr>
            <a:normAutofit/>
          </a:bodyPr>
          <a:lstStyle/>
          <a:p>
            <a:pPr>
              <a:spcAft>
                <a:spcPts val="600"/>
              </a:spcAft>
            </a:pPr>
            <a:fld id="{B6F15528-21DE-4FAA-801E-634DDDAF4B2B}" type="slidenum">
              <a:rPr lang="en-US" smtClean="0"/>
              <a:pPr>
                <a:spcAft>
                  <a:spcPts val="600"/>
                </a:spcAft>
              </a:pPr>
              <a:t>2</a:t>
            </a:fld>
            <a:endParaRPr lang="en-US"/>
          </a:p>
        </p:txBody>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4"/>
          <a:srcRect/>
          <a:stretch>
            <a:fillRect/>
          </a:stretch>
        </p:blipFill>
        <p:spPr>
          <a:xfrm>
            <a:off x="279373" y="8659266"/>
            <a:ext cx="2557976" cy="1250139"/>
          </a:xfrm>
          <a:prstGeom prst="rect">
            <a:avLst/>
          </a:prstGeom>
        </p:spPr>
      </p:pic>
      <p:sp>
        <p:nvSpPr>
          <p:cNvPr id="17" name="Rechteck 16"/>
          <p:cNvSpPr/>
          <p:nvPr/>
        </p:nvSpPr>
        <p:spPr>
          <a:xfrm>
            <a:off x="14325600" y="468998"/>
            <a:ext cx="4277934" cy="190160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utoShape 2">
            <a:extLst>
              <a:ext uri="{FF2B5EF4-FFF2-40B4-BE49-F238E27FC236}">
                <a16:creationId xmlns:a16="http://schemas.microsoft.com/office/drawing/2014/main" id="{9FD85800-A7B8-4B01-B8B7-31EF41DBAEA0}"/>
              </a:ext>
            </a:extLst>
          </p:cNvPr>
          <p:cNvSpPr/>
          <p:nvPr/>
        </p:nvSpPr>
        <p:spPr>
          <a:xfrm>
            <a:off x="14351622" y="-590550"/>
            <a:ext cx="4419600" cy="11468100"/>
          </a:xfrm>
          <a:prstGeom prst="rect">
            <a:avLst/>
          </a:prstGeom>
          <a:solidFill>
            <a:srgbClr val="0D8EA2"/>
          </a:solidFill>
        </p:spPr>
      </p:sp>
      <p:pic>
        <p:nvPicPr>
          <p:cNvPr id="3" name="Picture 2" descr="A picture containing text, clipart&#10;&#10;Description automatically generated">
            <a:extLst>
              <a:ext uri="{FF2B5EF4-FFF2-40B4-BE49-F238E27FC236}">
                <a16:creationId xmlns:a16="http://schemas.microsoft.com/office/drawing/2014/main" id="{E70A7B6F-DB00-46A8-B4C1-9D32B4EEB9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6161" y="5697981"/>
            <a:ext cx="10967361" cy="4800599"/>
          </a:xfrm>
          <a:prstGeom prst="rect">
            <a:avLst/>
          </a:prstGeom>
        </p:spPr>
      </p:pic>
      <p:pic>
        <p:nvPicPr>
          <p:cNvPr id="6" name="Picture 5" descr="Text, whiteboard&#10;&#10;Description automatically generated">
            <a:extLst>
              <a:ext uri="{FF2B5EF4-FFF2-40B4-BE49-F238E27FC236}">
                <a16:creationId xmlns:a16="http://schemas.microsoft.com/office/drawing/2014/main" id="{DFD5E8DF-F3A3-4349-B660-E83616CFCF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90802" y="468998"/>
            <a:ext cx="5426291" cy="3472826"/>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D8C22EBE-771D-479F-BCFD-0A1A6FA1C1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4970" y="6803422"/>
            <a:ext cx="5105399" cy="1250823"/>
          </a:xfrm>
          <a:prstGeom prst="rect">
            <a:avLst/>
          </a:prstGeom>
        </p:spPr>
      </p:pic>
    </p:spTree>
    <p:extLst>
      <p:ext uri="{BB962C8B-B14F-4D97-AF65-F5344CB8AC3E}">
        <p14:creationId xmlns:p14="http://schemas.microsoft.com/office/powerpoint/2010/main" val="2986695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20</a:t>
            </a:fld>
            <a:endParaRPr lang="en-US"/>
          </a:p>
        </p:txBody>
      </p:sp>
      <p:sp>
        <p:nvSpPr>
          <p:cNvPr id="12" name="TextBox 5"/>
          <p:cNvSpPr txBox="1"/>
          <p:nvPr/>
        </p:nvSpPr>
        <p:spPr>
          <a:xfrm>
            <a:off x="845484" y="471577"/>
            <a:ext cx="16756716"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Branding by Anne Miltenburg</a:t>
            </a: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845484" y="1977058"/>
            <a:ext cx="7161503" cy="7341112"/>
          </a:xfrm>
          <a:prstGeom prst="rect">
            <a:avLst/>
          </a:prstGeom>
          <a:noFill/>
        </p:spPr>
        <p:txBody>
          <a:bodyPr wrap="square" rtlCol="0">
            <a:spAutoFit/>
          </a:bodyPr>
          <a:lstStyle/>
          <a:p>
            <a:r>
              <a:rPr lang="en-US" sz="3200" dirty="0"/>
              <a:t>Yesterday: </a:t>
            </a:r>
          </a:p>
          <a:p>
            <a:endParaRPr lang="en-US" sz="3200" dirty="0"/>
          </a:p>
          <a:p>
            <a:r>
              <a:rPr lang="en-US" sz="3200" dirty="0"/>
              <a:t>How to sell you product well to the world</a:t>
            </a:r>
          </a:p>
          <a:p>
            <a:r>
              <a:rPr lang="en-US" sz="3200" dirty="0"/>
              <a:t>Seven steps to think as a brand strategist</a:t>
            </a:r>
          </a:p>
          <a:p>
            <a:r>
              <a:rPr lang="th-TH" sz="3200" dirty="0"/>
              <a:t>คุณจะทำอย่างไรให้สินค้าสามารถขายดีทั่วโลก</a:t>
            </a:r>
          </a:p>
          <a:p>
            <a:r>
              <a:rPr lang="en-US" sz="3200" dirty="0"/>
              <a:t>7</a:t>
            </a:r>
            <a:r>
              <a:rPr lang="th-TH" sz="3200" dirty="0"/>
              <a:t> วิธีในการกลยุทธ์ในการสร้างแบรนด์</a:t>
            </a:r>
            <a:endParaRPr lang="en-US" sz="3200" dirty="0"/>
          </a:p>
          <a:p>
            <a:endParaRPr lang="en-US" sz="3200" dirty="0"/>
          </a:p>
          <a:p>
            <a:endParaRPr lang="en-US" sz="3200" dirty="0"/>
          </a:p>
          <a:p>
            <a:r>
              <a:rPr lang="en-US" sz="3200" dirty="0"/>
              <a:t> </a:t>
            </a:r>
          </a:p>
          <a:p>
            <a:pPr>
              <a:lnSpc>
                <a:spcPct val="200000"/>
              </a:lnSpc>
            </a:pPr>
            <a:endParaRPr lang="en-US" sz="3200" dirty="0"/>
          </a:p>
          <a:p>
            <a:pPr>
              <a:lnSpc>
                <a:spcPct val="200000"/>
              </a:lnSpc>
            </a:pPr>
            <a:endParaRPr lang="en-US" sz="3200" dirty="0"/>
          </a:p>
          <a:p>
            <a:pPr>
              <a:lnSpc>
                <a:spcPct val="200000"/>
              </a:lnSpc>
            </a:pPr>
            <a:endParaRPr lang="en-US" sz="3200" dirty="0"/>
          </a:p>
        </p:txBody>
      </p:sp>
      <p:pic>
        <p:nvPicPr>
          <p:cNvPr id="10" name="Picture 9">
            <a:extLst>
              <a:ext uri="{FF2B5EF4-FFF2-40B4-BE49-F238E27FC236}">
                <a16:creationId xmlns:a16="http://schemas.microsoft.com/office/drawing/2014/main" id="{D2F14449-AE2B-43C2-BBCC-383800675662}"/>
              </a:ext>
            </a:extLst>
          </p:cNvPr>
          <p:cNvPicPr/>
          <p:nvPr/>
        </p:nvPicPr>
        <p:blipFill rotWithShape="1">
          <a:blip r:embed="rId4"/>
          <a:srcRect l="42077" t="67609" r="39409" b="2345"/>
          <a:stretch/>
        </p:blipFill>
        <p:spPr bwMode="auto">
          <a:xfrm>
            <a:off x="14608819" y="3237413"/>
            <a:ext cx="3027748" cy="3246337"/>
          </a:xfrm>
          <a:prstGeom prst="rect">
            <a:avLst/>
          </a:prstGeom>
          <a:ln>
            <a:noFill/>
          </a:ln>
          <a:extLst>
            <a:ext uri="{53640926-AAD7-44D8-BBD7-CCE9431645EC}">
              <a14:shadowObscured xmlns:a14="http://schemas.microsoft.com/office/drawing/2010/main"/>
            </a:ext>
          </a:extLst>
        </p:spPr>
      </p:pic>
      <p:sp>
        <p:nvSpPr>
          <p:cNvPr id="14" name="TextBox 5">
            <a:extLst>
              <a:ext uri="{FF2B5EF4-FFF2-40B4-BE49-F238E27FC236}">
                <a16:creationId xmlns:a16="http://schemas.microsoft.com/office/drawing/2014/main" id="{68537C13-1E88-420B-8339-D14001672879}"/>
              </a:ext>
            </a:extLst>
          </p:cNvPr>
          <p:cNvSpPr txBox="1"/>
          <p:nvPr/>
        </p:nvSpPr>
        <p:spPr>
          <a:xfrm>
            <a:off x="3751424" y="6029470"/>
            <a:ext cx="8511125" cy="1176091"/>
          </a:xfrm>
          <a:prstGeom prst="rect">
            <a:avLst/>
          </a:prstGeom>
        </p:spPr>
        <p:txBody>
          <a:bodyPr wrap="square" lIns="0" tIns="0" rIns="0" bIns="0" rtlCol="0" anchor="t">
            <a:spAutoFit/>
          </a:bodyPr>
          <a:lstStyle/>
          <a:p>
            <a:pPr>
              <a:lnSpc>
                <a:spcPts val="9680"/>
              </a:lnSpc>
            </a:pPr>
            <a:r>
              <a:rPr lang="en-US" sz="6000" dirty="0">
                <a:solidFill>
                  <a:srgbClr val="342D29"/>
                </a:solidFill>
                <a:latin typeface="Assistant Bold" panose="020B0604020202020204" charset="-79"/>
                <a:cs typeface="Assistant Bold" panose="020B0604020202020204" charset="-79"/>
              </a:rPr>
              <a:t>Be known and loved!</a:t>
            </a:r>
          </a:p>
        </p:txBody>
      </p:sp>
      <p:sp>
        <p:nvSpPr>
          <p:cNvPr id="16" name="TextBox 5">
            <a:extLst>
              <a:ext uri="{FF2B5EF4-FFF2-40B4-BE49-F238E27FC236}">
                <a16:creationId xmlns:a16="http://schemas.microsoft.com/office/drawing/2014/main" id="{F637B20B-BB71-4B03-B7EB-889DFFAA12A7}"/>
              </a:ext>
            </a:extLst>
          </p:cNvPr>
          <p:cNvSpPr txBox="1"/>
          <p:nvPr/>
        </p:nvSpPr>
        <p:spPr>
          <a:xfrm>
            <a:off x="2378863" y="4860582"/>
            <a:ext cx="11256245" cy="1176091"/>
          </a:xfrm>
          <a:prstGeom prst="rect">
            <a:avLst/>
          </a:prstGeom>
        </p:spPr>
        <p:txBody>
          <a:bodyPr wrap="square" lIns="0" tIns="0" rIns="0" bIns="0" rtlCol="0" anchor="t">
            <a:spAutoFit/>
          </a:bodyPr>
          <a:lstStyle/>
          <a:p>
            <a:pPr>
              <a:lnSpc>
                <a:spcPts val="9680"/>
              </a:lnSpc>
            </a:pPr>
            <a:r>
              <a:rPr lang="en-US" sz="6000" dirty="0">
                <a:solidFill>
                  <a:srgbClr val="342D29"/>
                </a:solidFill>
                <a:latin typeface="Assistant Bold" panose="020B0604020202020204" charset="-79"/>
                <a:cs typeface="Assistant Bold" panose="020B0604020202020204" charset="-79"/>
              </a:rPr>
              <a:t>Think about your audiences</a:t>
            </a:r>
          </a:p>
        </p:txBody>
      </p:sp>
    </p:spTree>
    <p:extLst>
      <p:ext uri="{BB962C8B-B14F-4D97-AF65-F5344CB8AC3E}">
        <p14:creationId xmlns:p14="http://schemas.microsoft.com/office/powerpoint/2010/main" val="552679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21</a:t>
            </a:fld>
            <a:endParaRPr lang="en-US" dirty="0"/>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Today: brand thinking canvas #2</a:t>
            </a:r>
          </a:p>
        </p:txBody>
      </p:sp>
      <p:sp>
        <p:nvSpPr>
          <p:cNvPr id="13" name="Textfeld 12"/>
          <p:cNvSpPr txBox="1"/>
          <p:nvPr/>
        </p:nvSpPr>
        <p:spPr>
          <a:xfrm>
            <a:off x="798435" y="3487823"/>
            <a:ext cx="5942304" cy="1924245"/>
          </a:xfrm>
          <a:prstGeom prst="rect">
            <a:avLst/>
          </a:prstGeom>
          <a:noFill/>
        </p:spPr>
        <p:txBody>
          <a:bodyPr wrap="square" rtlCol="0">
            <a:spAutoFit/>
          </a:bodyPr>
          <a:lstStyle/>
          <a:p>
            <a:pPr>
              <a:lnSpc>
                <a:spcPct val="200000"/>
              </a:lnSpc>
            </a:pPr>
            <a:endParaRPr lang="en-US" sz="3200" dirty="0"/>
          </a:p>
          <a:p>
            <a:pPr>
              <a:lnSpc>
                <a:spcPct val="200000"/>
              </a:lnSpc>
            </a:pPr>
            <a:endParaRPr lang="en-US" sz="3200" dirty="0"/>
          </a:p>
        </p:txBody>
      </p:sp>
      <p:pic>
        <p:nvPicPr>
          <p:cNvPr id="6" name="Picture 5" descr="A picture containing text, weapon&#10;&#10;Description automatically generated">
            <a:extLst>
              <a:ext uri="{FF2B5EF4-FFF2-40B4-BE49-F238E27FC236}">
                <a16:creationId xmlns:a16="http://schemas.microsoft.com/office/drawing/2014/main" id="{44BDE332-0764-427F-9055-C933EBBC5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0" b="14445"/>
          <a:stretch/>
        </p:blipFill>
        <p:spPr>
          <a:xfrm>
            <a:off x="5973525" y="1588463"/>
            <a:ext cx="7904034" cy="7369539"/>
          </a:xfrm>
          <a:prstGeom prst="rect">
            <a:avLst/>
          </a:prstGeom>
        </p:spPr>
      </p:pic>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feld 4">
            <a:extLst>
              <a:ext uri="{FF2B5EF4-FFF2-40B4-BE49-F238E27FC236}">
                <a16:creationId xmlns:a16="http://schemas.microsoft.com/office/drawing/2014/main" id="{4DF22F86-9DA7-4C8D-9ED4-5F27D2F06F1C}"/>
              </a:ext>
            </a:extLst>
          </p:cNvPr>
          <p:cNvSpPr txBox="1"/>
          <p:nvPr/>
        </p:nvSpPr>
        <p:spPr>
          <a:xfrm>
            <a:off x="1029359" y="5874585"/>
            <a:ext cx="4346641" cy="2677656"/>
          </a:xfrm>
          <a:prstGeom prst="rect">
            <a:avLst/>
          </a:prstGeom>
          <a:noFill/>
        </p:spPr>
        <p:txBody>
          <a:bodyPr wrap="square" rtlCol="0">
            <a:spAutoFit/>
          </a:bodyPr>
          <a:lstStyle/>
          <a:p>
            <a:pPr marL="457200" indent="-457200" fontAlgn="base">
              <a:buFont typeface="+mj-lt"/>
              <a:buAutoNum type="arabicPeriod"/>
            </a:pPr>
            <a:r>
              <a:rPr lang="th-TH" sz="2400" dirty="0"/>
              <a:t>สาระสำคัญของสินค้า</a:t>
            </a:r>
            <a:endParaRPr lang="en-US" sz="2400" dirty="0"/>
          </a:p>
          <a:p>
            <a:pPr marL="457200" indent="-457200" fontAlgn="base">
              <a:buFont typeface="+mj-lt"/>
              <a:buAutoNum type="arabicPeriod"/>
            </a:pPr>
            <a:r>
              <a:rPr lang="th-TH" sz="2400" dirty="0"/>
              <a:t>กลุ่มเป้าหมาย</a:t>
            </a:r>
            <a:endParaRPr lang="en-US" sz="2400" dirty="0"/>
          </a:p>
          <a:p>
            <a:pPr marL="457200" indent="-457200" fontAlgn="base">
              <a:buFont typeface="+mj-lt"/>
              <a:buAutoNum type="arabicPeriod"/>
            </a:pPr>
            <a:r>
              <a:rPr lang="th-TH" sz="2400" dirty="0"/>
              <a:t>คุณต้องการให้ลูกค้านึกถึงหรือรู้สึกอย่างไรต่อสินค้า</a:t>
            </a:r>
            <a:endParaRPr lang="en-US" sz="2400" dirty="0"/>
          </a:p>
          <a:p>
            <a:pPr marL="457200" indent="-457200" fontAlgn="base">
              <a:buFont typeface="+mj-lt"/>
              <a:buAutoNum type="arabicPeriod"/>
            </a:pPr>
            <a:r>
              <a:rPr lang="th-TH" sz="2400" dirty="0"/>
              <a:t>คุณสามารถบรรลุผลได้อย่างไร</a:t>
            </a:r>
            <a:endParaRPr lang="en-US" sz="2400" dirty="0"/>
          </a:p>
          <a:p>
            <a:pPr fontAlgn="base"/>
            <a:endParaRPr lang="en-US" sz="2400" dirty="0"/>
          </a:p>
          <a:p>
            <a:endParaRPr lang="en-US" sz="2400" dirty="0"/>
          </a:p>
        </p:txBody>
      </p:sp>
      <p:sp>
        <p:nvSpPr>
          <p:cNvPr id="14" name="Rectangle 13">
            <a:extLst>
              <a:ext uri="{FF2B5EF4-FFF2-40B4-BE49-F238E27FC236}">
                <a16:creationId xmlns:a16="http://schemas.microsoft.com/office/drawing/2014/main" id="{CB14E933-5A4A-4153-BAD4-1BB242605B74}"/>
              </a:ext>
            </a:extLst>
          </p:cNvPr>
          <p:cNvSpPr/>
          <p:nvPr/>
        </p:nvSpPr>
        <p:spPr>
          <a:xfrm>
            <a:off x="740303" y="2394925"/>
            <a:ext cx="5093930" cy="2330135"/>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feld 4">
            <a:extLst>
              <a:ext uri="{FF2B5EF4-FFF2-40B4-BE49-F238E27FC236}">
                <a16:creationId xmlns:a16="http://schemas.microsoft.com/office/drawing/2014/main" id="{C719D432-DB3A-45EC-A613-4549A7514FC1}"/>
              </a:ext>
            </a:extLst>
          </p:cNvPr>
          <p:cNvSpPr txBox="1"/>
          <p:nvPr/>
        </p:nvSpPr>
        <p:spPr>
          <a:xfrm>
            <a:off x="1029358" y="2680247"/>
            <a:ext cx="4776341" cy="1384995"/>
          </a:xfrm>
          <a:prstGeom prst="rect">
            <a:avLst/>
          </a:prstGeom>
          <a:noFill/>
        </p:spPr>
        <p:txBody>
          <a:bodyPr wrap="square" rtlCol="0">
            <a:spAutoFit/>
          </a:bodyPr>
          <a:lstStyle/>
          <a:p>
            <a:pPr fontAlgn="base"/>
            <a:r>
              <a:rPr lang="th-TH" sz="2800" dirty="0"/>
              <a:t>เป้าหมาย</a:t>
            </a:r>
            <a:endParaRPr lang="en-US" sz="2800" dirty="0"/>
          </a:p>
          <a:p>
            <a:pPr fontAlgn="base"/>
            <a:r>
              <a:rPr lang="th-TH" sz="2800" dirty="0"/>
              <a:t>เพื่อสร้างแบรนด์ของคุณเป็นที่น่าสนใจและแตกต่าง</a:t>
            </a:r>
            <a:endParaRPr lang="en-US" dirty="0"/>
          </a:p>
        </p:txBody>
      </p:sp>
      <p:sp>
        <p:nvSpPr>
          <p:cNvPr id="16" name="Rectangle 15">
            <a:extLst>
              <a:ext uri="{FF2B5EF4-FFF2-40B4-BE49-F238E27FC236}">
                <a16:creationId xmlns:a16="http://schemas.microsoft.com/office/drawing/2014/main" id="{AFF2C0E4-A438-4A3C-AEAC-93EECED87CC9}"/>
              </a:ext>
            </a:extLst>
          </p:cNvPr>
          <p:cNvSpPr/>
          <p:nvPr/>
        </p:nvSpPr>
        <p:spPr>
          <a:xfrm>
            <a:off x="740303" y="5087750"/>
            <a:ext cx="5093930" cy="3053376"/>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feld 4">
            <a:extLst>
              <a:ext uri="{FF2B5EF4-FFF2-40B4-BE49-F238E27FC236}">
                <a16:creationId xmlns:a16="http://schemas.microsoft.com/office/drawing/2014/main" id="{3A32837E-16E2-4B7D-A54D-77A3F1D0EA3A}"/>
              </a:ext>
            </a:extLst>
          </p:cNvPr>
          <p:cNvSpPr txBox="1"/>
          <p:nvPr/>
        </p:nvSpPr>
        <p:spPr>
          <a:xfrm>
            <a:off x="1029359" y="5373072"/>
            <a:ext cx="3801006" cy="523220"/>
          </a:xfrm>
          <a:prstGeom prst="rect">
            <a:avLst/>
          </a:prstGeom>
          <a:noFill/>
        </p:spPr>
        <p:txBody>
          <a:bodyPr wrap="square" rtlCol="0">
            <a:spAutoFit/>
          </a:bodyPr>
          <a:lstStyle/>
          <a:p>
            <a:pPr fontAlgn="base"/>
            <a:r>
              <a:rPr lang="th-TH" sz="2800" b="1" dirty="0"/>
              <a:t>4 ขั้นตอน</a:t>
            </a:r>
            <a:r>
              <a:rPr lang="en-US" sz="2800" dirty="0"/>
              <a:t>:</a:t>
            </a:r>
            <a:endParaRPr lang="en-US" dirty="0"/>
          </a:p>
        </p:txBody>
      </p:sp>
      <p:sp>
        <p:nvSpPr>
          <p:cNvPr id="19" name="Flowchart: Connector 18">
            <a:extLst>
              <a:ext uri="{FF2B5EF4-FFF2-40B4-BE49-F238E27FC236}">
                <a16:creationId xmlns:a16="http://schemas.microsoft.com/office/drawing/2014/main" id="{DF61C5CE-1A08-4D5B-A300-9E8331F38006}"/>
              </a:ext>
            </a:extLst>
          </p:cNvPr>
          <p:cNvSpPr/>
          <p:nvPr/>
        </p:nvSpPr>
        <p:spPr>
          <a:xfrm>
            <a:off x="9448800" y="4914900"/>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lowchart: Connector 19">
            <a:extLst>
              <a:ext uri="{FF2B5EF4-FFF2-40B4-BE49-F238E27FC236}">
                <a16:creationId xmlns:a16="http://schemas.microsoft.com/office/drawing/2014/main" id="{431708A1-3E5A-443E-89DA-DAA4A8FED910}"/>
              </a:ext>
            </a:extLst>
          </p:cNvPr>
          <p:cNvSpPr/>
          <p:nvPr/>
        </p:nvSpPr>
        <p:spPr>
          <a:xfrm>
            <a:off x="9430242" y="3163546"/>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Flowchart: Connector 20">
            <a:extLst>
              <a:ext uri="{FF2B5EF4-FFF2-40B4-BE49-F238E27FC236}">
                <a16:creationId xmlns:a16="http://schemas.microsoft.com/office/drawing/2014/main" id="{F7D2113E-7656-477B-8EB7-7CDF9E22814C}"/>
              </a:ext>
            </a:extLst>
          </p:cNvPr>
          <p:cNvSpPr/>
          <p:nvPr/>
        </p:nvSpPr>
        <p:spPr>
          <a:xfrm>
            <a:off x="7725869" y="4421740"/>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Flowchart: Connector 21">
            <a:extLst>
              <a:ext uri="{FF2B5EF4-FFF2-40B4-BE49-F238E27FC236}">
                <a16:creationId xmlns:a16="http://schemas.microsoft.com/office/drawing/2014/main" id="{329DC41C-F3A3-49A6-9D44-55D39F1BA0AA}"/>
              </a:ext>
            </a:extLst>
          </p:cNvPr>
          <p:cNvSpPr/>
          <p:nvPr/>
        </p:nvSpPr>
        <p:spPr>
          <a:xfrm>
            <a:off x="11178671" y="4432544"/>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Connector 23">
            <a:extLst>
              <a:ext uri="{FF2B5EF4-FFF2-40B4-BE49-F238E27FC236}">
                <a16:creationId xmlns:a16="http://schemas.microsoft.com/office/drawing/2014/main" id="{CDD808A6-A1DE-456B-8915-1B65A10BBC9E}"/>
              </a:ext>
            </a:extLst>
          </p:cNvPr>
          <p:cNvSpPr/>
          <p:nvPr/>
        </p:nvSpPr>
        <p:spPr>
          <a:xfrm>
            <a:off x="8418960" y="6468391"/>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Flowchart: Connector 24">
            <a:extLst>
              <a:ext uri="{FF2B5EF4-FFF2-40B4-BE49-F238E27FC236}">
                <a16:creationId xmlns:a16="http://schemas.microsoft.com/office/drawing/2014/main" id="{C0DA5D3A-20D7-4ECA-A587-AC0436DA41B6}"/>
              </a:ext>
            </a:extLst>
          </p:cNvPr>
          <p:cNvSpPr/>
          <p:nvPr/>
        </p:nvSpPr>
        <p:spPr>
          <a:xfrm>
            <a:off x="10509972" y="6445522"/>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Flowchart: Connector 25">
            <a:extLst>
              <a:ext uri="{FF2B5EF4-FFF2-40B4-BE49-F238E27FC236}">
                <a16:creationId xmlns:a16="http://schemas.microsoft.com/office/drawing/2014/main" id="{7295801B-CE50-4A7A-9740-5971C711421A}"/>
              </a:ext>
            </a:extLst>
          </p:cNvPr>
          <p:cNvSpPr/>
          <p:nvPr/>
        </p:nvSpPr>
        <p:spPr>
          <a:xfrm>
            <a:off x="7209003" y="3238500"/>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Connector 26">
            <a:extLst>
              <a:ext uri="{FF2B5EF4-FFF2-40B4-BE49-F238E27FC236}">
                <a16:creationId xmlns:a16="http://schemas.microsoft.com/office/drawing/2014/main" id="{3EAD6910-A6F9-41D9-B0C9-6B19D2D2D56E}"/>
              </a:ext>
            </a:extLst>
          </p:cNvPr>
          <p:cNvSpPr/>
          <p:nvPr/>
        </p:nvSpPr>
        <p:spPr>
          <a:xfrm>
            <a:off x="8489485" y="2299226"/>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lowchart: Connector 27">
            <a:extLst>
              <a:ext uri="{FF2B5EF4-FFF2-40B4-BE49-F238E27FC236}">
                <a16:creationId xmlns:a16="http://schemas.microsoft.com/office/drawing/2014/main" id="{B52058A9-D787-403B-8422-1750D3B00707}"/>
              </a:ext>
            </a:extLst>
          </p:cNvPr>
          <p:cNvSpPr/>
          <p:nvPr/>
        </p:nvSpPr>
        <p:spPr>
          <a:xfrm>
            <a:off x="11811001" y="3238500"/>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lowchart: Connector 28">
            <a:extLst>
              <a:ext uri="{FF2B5EF4-FFF2-40B4-BE49-F238E27FC236}">
                <a16:creationId xmlns:a16="http://schemas.microsoft.com/office/drawing/2014/main" id="{B364F36D-D262-4A77-8BEB-3538DD028955}"/>
              </a:ext>
            </a:extLst>
          </p:cNvPr>
          <p:cNvSpPr/>
          <p:nvPr/>
        </p:nvSpPr>
        <p:spPr>
          <a:xfrm>
            <a:off x="11909246" y="6641393"/>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Connector 29">
            <a:extLst>
              <a:ext uri="{FF2B5EF4-FFF2-40B4-BE49-F238E27FC236}">
                <a16:creationId xmlns:a16="http://schemas.microsoft.com/office/drawing/2014/main" id="{23DCC2BB-84D2-440B-BC47-246CD8D956D0}"/>
              </a:ext>
            </a:extLst>
          </p:cNvPr>
          <p:cNvSpPr/>
          <p:nvPr/>
        </p:nvSpPr>
        <p:spPr>
          <a:xfrm>
            <a:off x="7066679" y="6641393"/>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lowchart: Connector 30">
            <a:extLst>
              <a:ext uri="{FF2B5EF4-FFF2-40B4-BE49-F238E27FC236}">
                <a16:creationId xmlns:a16="http://schemas.microsoft.com/office/drawing/2014/main" id="{A42F6C1F-A281-4C4F-99A8-E37FA95CA556}"/>
              </a:ext>
            </a:extLst>
          </p:cNvPr>
          <p:cNvSpPr/>
          <p:nvPr/>
        </p:nvSpPr>
        <p:spPr>
          <a:xfrm>
            <a:off x="6596186" y="5140657"/>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Connector 31">
            <a:extLst>
              <a:ext uri="{FF2B5EF4-FFF2-40B4-BE49-F238E27FC236}">
                <a16:creationId xmlns:a16="http://schemas.microsoft.com/office/drawing/2014/main" id="{45C375A4-8ABC-4D4E-BC68-A1AC456EBDF2}"/>
              </a:ext>
            </a:extLst>
          </p:cNvPr>
          <p:cNvSpPr/>
          <p:nvPr/>
        </p:nvSpPr>
        <p:spPr>
          <a:xfrm>
            <a:off x="10512909" y="2299226"/>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lowchart: Connector 32">
            <a:extLst>
              <a:ext uri="{FF2B5EF4-FFF2-40B4-BE49-F238E27FC236}">
                <a16:creationId xmlns:a16="http://schemas.microsoft.com/office/drawing/2014/main" id="{0986DA8B-CBC5-4654-AB5F-85D2CFB0249D}"/>
              </a:ext>
            </a:extLst>
          </p:cNvPr>
          <p:cNvSpPr/>
          <p:nvPr/>
        </p:nvSpPr>
        <p:spPr>
          <a:xfrm>
            <a:off x="12426841" y="5105538"/>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lowchart: Connector 33">
            <a:extLst>
              <a:ext uri="{FF2B5EF4-FFF2-40B4-BE49-F238E27FC236}">
                <a16:creationId xmlns:a16="http://schemas.microsoft.com/office/drawing/2014/main" id="{8D909676-1B9E-48F9-AFE7-F94A9862000F}"/>
              </a:ext>
            </a:extLst>
          </p:cNvPr>
          <p:cNvSpPr/>
          <p:nvPr/>
        </p:nvSpPr>
        <p:spPr>
          <a:xfrm>
            <a:off x="10287000" y="7796808"/>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lowchart: Connector 34">
            <a:extLst>
              <a:ext uri="{FF2B5EF4-FFF2-40B4-BE49-F238E27FC236}">
                <a16:creationId xmlns:a16="http://schemas.microsoft.com/office/drawing/2014/main" id="{6053770F-9D69-449A-91AB-922F0756B4F0}"/>
              </a:ext>
            </a:extLst>
          </p:cNvPr>
          <p:cNvSpPr/>
          <p:nvPr/>
        </p:nvSpPr>
        <p:spPr>
          <a:xfrm>
            <a:off x="8751234" y="7836424"/>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611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16" grpId="0" animBg="1"/>
      <p:bldP spid="17" grpId="0"/>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22</a:t>
            </a:fld>
            <a:endParaRPr lang="en-US" dirty="0"/>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Let’s start!</a:t>
            </a:r>
          </a:p>
        </p:txBody>
      </p:sp>
      <p:sp>
        <p:nvSpPr>
          <p:cNvPr id="13" name="Textfeld 12"/>
          <p:cNvSpPr txBox="1"/>
          <p:nvPr/>
        </p:nvSpPr>
        <p:spPr>
          <a:xfrm>
            <a:off x="519786" y="1759815"/>
            <a:ext cx="5942304" cy="1924245"/>
          </a:xfrm>
          <a:prstGeom prst="rect">
            <a:avLst/>
          </a:prstGeom>
          <a:noFill/>
        </p:spPr>
        <p:txBody>
          <a:bodyPr wrap="square" rtlCol="0">
            <a:spAutoFit/>
          </a:bodyPr>
          <a:lstStyle/>
          <a:p>
            <a:pPr>
              <a:lnSpc>
                <a:spcPct val="200000"/>
              </a:lnSpc>
            </a:pPr>
            <a:endParaRPr lang="en-US" sz="3200" dirty="0"/>
          </a:p>
          <a:p>
            <a:pPr>
              <a:lnSpc>
                <a:spcPct val="200000"/>
              </a:lnSpc>
            </a:pPr>
            <a:endParaRPr lang="en-US" sz="3200" dirty="0"/>
          </a:p>
        </p:txBody>
      </p:sp>
      <p:pic>
        <p:nvPicPr>
          <p:cNvPr id="6" name="Picture 5" descr="A picture containing text, weapon&#10;&#10;Description automatically generated">
            <a:extLst>
              <a:ext uri="{FF2B5EF4-FFF2-40B4-BE49-F238E27FC236}">
                <a16:creationId xmlns:a16="http://schemas.microsoft.com/office/drawing/2014/main" id="{44BDE332-0764-427F-9055-C933EBBC5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0" b="14445"/>
          <a:stretch/>
        </p:blipFill>
        <p:spPr>
          <a:xfrm>
            <a:off x="5973525" y="1588463"/>
            <a:ext cx="7904034" cy="7369539"/>
          </a:xfrm>
          <a:prstGeom prst="rect">
            <a:avLst/>
          </a:prstGeom>
        </p:spPr>
      </p:pic>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C76FF8A-F268-4A48-A470-20A72482D9B1}"/>
              </a:ext>
            </a:extLst>
          </p:cNvPr>
          <p:cNvGrpSpPr/>
          <p:nvPr/>
        </p:nvGrpSpPr>
        <p:grpSpPr>
          <a:xfrm>
            <a:off x="793190" y="1891409"/>
            <a:ext cx="5093930" cy="2026744"/>
            <a:chOff x="845484" y="1972319"/>
            <a:chExt cx="5093930" cy="2026744"/>
          </a:xfrm>
        </p:grpSpPr>
        <p:sp>
          <p:nvSpPr>
            <p:cNvPr id="14" name="Rectangle 13">
              <a:extLst>
                <a:ext uri="{FF2B5EF4-FFF2-40B4-BE49-F238E27FC236}">
                  <a16:creationId xmlns:a16="http://schemas.microsoft.com/office/drawing/2014/main" id="{CB14E933-5A4A-4153-BAD4-1BB242605B74}"/>
                </a:ext>
              </a:extLst>
            </p:cNvPr>
            <p:cNvSpPr/>
            <p:nvPr/>
          </p:nvSpPr>
          <p:spPr>
            <a:xfrm>
              <a:off x="845484" y="1972319"/>
              <a:ext cx="5093930" cy="2026744"/>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feld 4">
              <a:extLst>
                <a:ext uri="{FF2B5EF4-FFF2-40B4-BE49-F238E27FC236}">
                  <a16:creationId xmlns:a16="http://schemas.microsoft.com/office/drawing/2014/main" id="{C719D432-DB3A-45EC-A613-4549A7514FC1}"/>
                </a:ext>
              </a:extLst>
            </p:cNvPr>
            <p:cNvSpPr txBox="1"/>
            <p:nvPr/>
          </p:nvSpPr>
          <p:spPr>
            <a:xfrm>
              <a:off x="1134539" y="2257640"/>
              <a:ext cx="4776341" cy="954107"/>
            </a:xfrm>
            <a:prstGeom prst="rect">
              <a:avLst/>
            </a:prstGeom>
            <a:noFill/>
          </p:spPr>
          <p:txBody>
            <a:bodyPr wrap="square" rtlCol="0">
              <a:spAutoFit/>
            </a:bodyPr>
            <a:lstStyle/>
            <a:p>
              <a:pPr fontAlgn="base"/>
              <a:r>
                <a:rPr lang="en-US" sz="2800" b="1" dirty="0"/>
                <a:t>Assignment 1</a:t>
              </a:r>
              <a:r>
                <a:rPr lang="en-US" sz="2800" dirty="0"/>
                <a:t>:</a:t>
              </a:r>
            </a:p>
            <a:p>
              <a:pPr fontAlgn="base"/>
              <a:r>
                <a:rPr lang="th-TH" sz="2800" dirty="0"/>
                <a:t>แบรนด์ภาพลักษณ์ของ(มหาวิทยาลัย)คุณ</a:t>
              </a:r>
              <a:endParaRPr lang="en-US" sz="2800" dirty="0"/>
            </a:p>
          </p:txBody>
        </p:sp>
      </p:grpSp>
      <p:sp>
        <p:nvSpPr>
          <p:cNvPr id="18" name="Flowchart: Connector 17">
            <a:extLst>
              <a:ext uri="{FF2B5EF4-FFF2-40B4-BE49-F238E27FC236}">
                <a16:creationId xmlns:a16="http://schemas.microsoft.com/office/drawing/2014/main" id="{C354AD18-DA43-4575-8670-5744F9F3EB6D}"/>
              </a:ext>
            </a:extLst>
          </p:cNvPr>
          <p:cNvSpPr/>
          <p:nvPr/>
        </p:nvSpPr>
        <p:spPr>
          <a:xfrm>
            <a:off x="9448800" y="4914900"/>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a:extLst>
              <a:ext uri="{FF2B5EF4-FFF2-40B4-BE49-F238E27FC236}">
                <a16:creationId xmlns:a16="http://schemas.microsoft.com/office/drawing/2014/main" id="{59FF4561-180C-46DA-A2D7-7B644D41F8CD}"/>
              </a:ext>
            </a:extLst>
          </p:cNvPr>
          <p:cNvGrpSpPr/>
          <p:nvPr/>
        </p:nvGrpSpPr>
        <p:grpSpPr>
          <a:xfrm>
            <a:off x="827010" y="4142844"/>
            <a:ext cx="5093930" cy="1339328"/>
            <a:chOff x="857746" y="5104037"/>
            <a:chExt cx="5093930" cy="1339328"/>
          </a:xfrm>
        </p:grpSpPr>
        <p:sp>
          <p:nvSpPr>
            <p:cNvPr id="19" name="Rectangle 18">
              <a:extLst>
                <a:ext uri="{FF2B5EF4-FFF2-40B4-BE49-F238E27FC236}">
                  <a16:creationId xmlns:a16="http://schemas.microsoft.com/office/drawing/2014/main" id="{ADF60D7D-AC65-4926-9420-34EC08ACF922}"/>
                </a:ext>
              </a:extLst>
            </p:cNvPr>
            <p:cNvSpPr/>
            <p:nvPr/>
          </p:nvSpPr>
          <p:spPr>
            <a:xfrm>
              <a:off x="857746" y="5104037"/>
              <a:ext cx="5093930" cy="1339328"/>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feld 4">
              <a:extLst>
                <a:ext uri="{FF2B5EF4-FFF2-40B4-BE49-F238E27FC236}">
                  <a16:creationId xmlns:a16="http://schemas.microsoft.com/office/drawing/2014/main" id="{6D6DDAE5-838A-4CF4-AC22-8EE943C4C160}"/>
                </a:ext>
              </a:extLst>
            </p:cNvPr>
            <p:cNvSpPr txBox="1"/>
            <p:nvPr/>
          </p:nvSpPr>
          <p:spPr>
            <a:xfrm>
              <a:off x="1048693" y="5225451"/>
              <a:ext cx="4776341" cy="954107"/>
            </a:xfrm>
            <a:prstGeom prst="rect">
              <a:avLst/>
            </a:prstGeom>
            <a:noFill/>
          </p:spPr>
          <p:txBody>
            <a:bodyPr wrap="square" rtlCol="0">
              <a:spAutoFit/>
            </a:bodyPr>
            <a:lstStyle/>
            <a:p>
              <a:pPr marL="514350" indent="-514350" fontAlgn="base">
                <a:buFont typeface="+mj-lt"/>
                <a:buAutoNum type="arabicPeriod"/>
              </a:pPr>
              <a:r>
                <a:rPr lang="th-TH" sz="2800" dirty="0"/>
                <a:t>ภารกิจ วัสัยทัศน์ </a:t>
              </a:r>
              <a:endParaRPr lang="en-US" sz="2800" dirty="0"/>
            </a:p>
            <a:p>
              <a:pPr marL="514350" indent="-514350" fontAlgn="base">
                <a:buFont typeface="+mj-lt"/>
                <a:buAutoNum type="arabicPeriod"/>
              </a:pPr>
              <a:r>
                <a:rPr lang="th-TH" sz="2800" dirty="0"/>
                <a:t>สาระสำคัญของแบรนด์</a:t>
              </a:r>
              <a:endParaRPr lang="en-US" sz="2800" dirty="0"/>
            </a:p>
          </p:txBody>
        </p:sp>
      </p:grpSp>
      <p:grpSp>
        <p:nvGrpSpPr>
          <p:cNvPr id="24" name="Group 23">
            <a:extLst>
              <a:ext uri="{FF2B5EF4-FFF2-40B4-BE49-F238E27FC236}">
                <a16:creationId xmlns:a16="http://schemas.microsoft.com/office/drawing/2014/main" id="{9795335A-8E81-456A-AD10-139BE52E18BB}"/>
              </a:ext>
            </a:extLst>
          </p:cNvPr>
          <p:cNvGrpSpPr/>
          <p:nvPr/>
        </p:nvGrpSpPr>
        <p:grpSpPr>
          <a:xfrm>
            <a:off x="821724" y="5677111"/>
            <a:ext cx="5093930" cy="1513060"/>
            <a:chOff x="845484" y="2830264"/>
            <a:chExt cx="5093930" cy="1513060"/>
          </a:xfrm>
        </p:grpSpPr>
        <p:sp>
          <p:nvSpPr>
            <p:cNvPr id="25" name="Rectangle 24">
              <a:extLst>
                <a:ext uri="{FF2B5EF4-FFF2-40B4-BE49-F238E27FC236}">
                  <a16:creationId xmlns:a16="http://schemas.microsoft.com/office/drawing/2014/main" id="{3E625724-C37D-4D90-A774-DB98E5C96347}"/>
                </a:ext>
              </a:extLst>
            </p:cNvPr>
            <p:cNvSpPr/>
            <p:nvPr/>
          </p:nvSpPr>
          <p:spPr>
            <a:xfrm>
              <a:off x="845484" y="2830264"/>
              <a:ext cx="5093930" cy="1513060"/>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feld 4">
              <a:extLst>
                <a:ext uri="{FF2B5EF4-FFF2-40B4-BE49-F238E27FC236}">
                  <a16:creationId xmlns:a16="http://schemas.microsoft.com/office/drawing/2014/main" id="{0EC3510C-0938-45BB-9277-B966007D6E81}"/>
                </a:ext>
              </a:extLst>
            </p:cNvPr>
            <p:cNvSpPr txBox="1"/>
            <p:nvPr/>
          </p:nvSpPr>
          <p:spPr>
            <a:xfrm>
              <a:off x="1134539" y="3115585"/>
              <a:ext cx="4776341" cy="954107"/>
            </a:xfrm>
            <a:prstGeom prst="rect">
              <a:avLst/>
            </a:prstGeom>
            <a:noFill/>
          </p:spPr>
          <p:txBody>
            <a:bodyPr wrap="square" rtlCol="0">
              <a:spAutoFit/>
            </a:bodyPr>
            <a:lstStyle/>
            <a:p>
              <a:pPr fontAlgn="base"/>
              <a:r>
                <a:rPr lang="en-US" sz="2800" b="1" dirty="0"/>
                <a:t>Assignment 2</a:t>
              </a:r>
              <a:r>
                <a:rPr lang="en-US" sz="2800" dirty="0"/>
                <a:t>:</a:t>
              </a:r>
            </a:p>
            <a:p>
              <a:pPr fontAlgn="base"/>
              <a:r>
                <a:rPr lang="en-US" sz="2800" dirty="0"/>
                <a:t>Map out your audiences</a:t>
              </a:r>
            </a:p>
          </p:txBody>
        </p:sp>
      </p:grpSp>
      <p:grpSp>
        <p:nvGrpSpPr>
          <p:cNvPr id="27" name="Group 26">
            <a:extLst>
              <a:ext uri="{FF2B5EF4-FFF2-40B4-BE49-F238E27FC236}">
                <a16:creationId xmlns:a16="http://schemas.microsoft.com/office/drawing/2014/main" id="{6FA128AE-5164-481A-B4F2-0A2BC818B9CB}"/>
              </a:ext>
            </a:extLst>
          </p:cNvPr>
          <p:cNvGrpSpPr/>
          <p:nvPr/>
        </p:nvGrpSpPr>
        <p:grpSpPr>
          <a:xfrm>
            <a:off x="802002" y="7386465"/>
            <a:ext cx="5093930" cy="1513060"/>
            <a:chOff x="871194" y="4624282"/>
            <a:chExt cx="5093930" cy="1513060"/>
          </a:xfrm>
        </p:grpSpPr>
        <p:sp>
          <p:nvSpPr>
            <p:cNvPr id="28" name="Rectangle 27">
              <a:extLst>
                <a:ext uri="{FF2B5EF4-FFF2-40B4-BE49-F238E27FC236}">
                  <a16:creationId xmlns:a16="http://schemas.microsoft.com/office/drawing/2014/main" id="{185A3A69-4585-4F75-935A-15B7A023F82E}"/>
                </a:ext>
              </a:extLst>
            </p:cNvPr>
            <p:cNvSpPr/>
            <p:nvPr/>
          </p:nvSpPr>
          <p:spPr>
            <a:xfrm>
              <a:off x="871194" y="4624282"/>
              <a:ext cx="5093930" cy="1513060"/>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feld 4">
              <a:extLst>
                <a:ext uri="{FF2B5EF4-FFF2-40B4-BE49-F238E27FC236}">
                  <a16:creationId xmlns:a16="http://schemas.microsoft.com/office/drawing/2014/main" id="{023821EB-C8B0-4F1A-B522-C67BBDC4B726}"/>
                </a:ext>
              </a:extLst>
            </p:cNvPr>
            <p:cNvSpPr txBox="1"/>
            <p:nvPr/>
          </p:nvSpPr>
          <p:spPr>
            <a:xfrm>
              <a:off x="1044065" y="4636139"/>
              <a:ext cx="4776341" cy="523220"/>
            </a:xfrm>
            <a:prstGeom prst="rect">
              <a:avLst/>
            </a:prstGeom>
            <a:noFill/>
          </p:spPr>
          <p:txBody>
            <a:bodyPr wrap="square" rtlCol="0">
              <a:spAutoFit/>
            </a:bodyPr>
            <a:lstStyle/>
            <a:p>
              <a:pPr fontAlgn="base"/>
              <a:r>
                <a:rPr lang="th-TH" sz="2800" dirty="0"/>
                <a:t>ให้นึกถึงอาจารย์ นักศึกษา รัฐบาล สื่อมวลชน</a:t>
              </a:r>
              <a:endParaRPr lang="en-US" sz="2800" dirty="0"/>
            </a:p>
          </p:txBody>
        </p:sp>
      </p:grpSp>
      <p:sp>
        <p:nvSpPr>
          <p:cNvPr id="34" name="Flowchart: Connector 33">
            <a:extLst>
              <a:ext uri="{FF2B5EF4-FFF2-40B4-BE49-F238E27FC236}">
                <a16:creationId xmlns:a16="http://schemas.microsoft.com/office/drawing/2014/main" id="{E25A4DCC-81AC-4B75-88DD-B40B7274C314}"/>
              </a:ext>
            </a:extLst>
          </p:cNvPr>
          <p:cNvSpPr/>
          <p:nvPr/>
        </p:nvSpPr>
        <p:spPr>
          <a:xfrm>
            <a:off x="9430242" y="3163546"/>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Flowchart: Connector 34">
            <a:extLst>
              <a:ext uri="{FF2B5EF4-FFF2-40B4-BE49-F238E27FC236}">
                <a16:creationId xmlns:a16="http://schemas.microsoft.com/office/drawing/2014/main" id="{F00D6CAA-E281-41FB-9575-2AF4C0B859C1}"/>
              </a:ext>
            </a:extLst>
          </p:cNvPr>
          <p:cNvSpPr/>
          <p:nvPr/>
        </p:nvSpPr>
        <p:spPr>
          <a:xfrm>
            <a:off x="7725869" y="4421740"/>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Flowchart: Connector 35">
            <a:extLst>
              <a:ext uri="{FF2B5EF4-FFF2-40B4-BE49-F238E27FC236}">
                <a16:creationId xmlns:a16="http://schemas.microsoft.com/office/drawing/2014/main" id="{ADA77060-375C-42A8-A81D-3BE8E93016A2}"/>
              </a:ext>
            </a:extLst>
          </p:cNvPr>
          <p:cNvSpPr/>
          <p:nvPr/>
        </p:nvSpPr>
        <p:spPr>
          <a:xfrm>
            <a:off x="11178671" y="4432544"/>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Flowchart: Connector 36">
            <a:extLst>
              <a:ext uri="{FF2B5EF4-FFF2-40B4-BE49-F238E27FC236}">
                <a16:creationId xmlns:a16="http://schemas.microsoft.com/office/drawing/2014/main" id="{58488BE0-A84E-4660-A572-C10BAA8F323E}"/>
              </a:ext>
            </a:extLst>
          </p:cNvPr>
          <p:cNvSpPr/>
          <p:nvPr/>
        </p:nvSpPr>
        <p:spPr>
          <a:xfrm>
            <a:off x="8418960" y="6468391"/>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Flowchart: Connector 37">
            <a:extLst>
              <a:ext uri="{FF2B5EF4-FFF2-40B4-BE49-F238E27FC236}">
                <a16:creationId xmlns:a16="http://schemas.microsoft.com/office/drawing/2014/main" id="{1D5DC8B9-01B3-4A83-BAB1-C604D26DF05A}"/>
              </a:ext>
            </a:extLst>
          </p:cNvPr>
          <p:cNvSpPr/>
          <p:nvPr/>
        </p:nvSpPr>
        <p:spPr>
          <a:xfrm>
            <a:off x="10509972" y="6445522"/>
            <a:ext cx="990600" cy="89609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119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4" grpId="0" animBg="1"/>
      <p:bldP spid="35" grpId="0" animBg="1"/>
      <p:bldP spid="36" grpId="0" animBg="1"/>
      <p:bldP spid="37"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23</a:t>
            </a:fld>
            <a:endParaRPr lang="en-US" dirty="0"/>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Next steps</a:t>
            </a:r>
          </a:p>
        </p:txBody>
      </p:sp>
      <p:sp>
        <p:nvSpPr>
          <p:cNvPr id="13" name="Textfeld 12"/>
          <p:cNvSpPr txBox="1"/>
          <p:nvPr/>
        </p:nvSpPr>
        <p:spPr>
          <a:xfrm>
            <a:off x="534697" y="1919391"/>
            <a:ext cx="5942304" cy="1924245"/>
          </a:xfrm>
          <a:prstGeom prst="rect">
            <a:avLst/>
          </a:prstGeom>
          <a:noFill/>
        </p:spPr>
        <p:txBody>
          <a:bodyPr wrap="square" rtlCol="0">
            <a:spAutoFit/>
          </a:bodyPr>
          <a:lstStyle/>
          <a:p>
            <a:pPr>
              <a:lnSpc>
                <a:spcPct val="200000"/>
              </a:lnSpc>
            </a:pPr>
            <a:endParaRPr lang="en-US" sz="3200" dirty="0"/>
          </a:p>
          <a:p>
            <a:pPr>
              <a:lnSpc>
                <a:spcPct val="200000"/>
              </a:lnSpc>
            </a:pPr>
            <a:endParaRPr lang="en-US" sz="3200" dirty="0"/>
          </a:p>
        </p:txBody>
      </p:sp>
      <p:pic>
        <p:nvPicPr>
          <p:cNvPr id="6" name="Picture 5" descr="A picture containing text, weapon&#10;&#10;Description automatically generated">
            <a:extLst>
              <a:ext uri="{FF2B5EF4-FFF2-40B4-BE49-F238E27FC236}">
                <a16:creationId xmlns:a16="http://schemas.microsoft.com/office/drawing/2014/main" id="{44BDE332-0764-427F-9055-C933EBBC5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0" b="14445"/>
          <a:stretch/>
        </p:blipFill>
        <p:spPr>
          <a:xfrm>
            <a:off x="5973525" y="1588463"/>
            <a:ext cx="7904034" cy="7369539"/>
          </a:xfrm>
          <a:prstGeom prst="rect">
            <a:avLst/>
          </a:prstGeom>
        </p:spPr>
      </p:pic>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B14E933-5A4A-4153-BAD4-1BB242605B74}"/>
              </a:ext>
            </a:extLst>
          </p:cNvPr>
          <p:cNvSpPr/>
          <p:nvPr/>
        </p:nvSpPr>
        <p:spPr>
          <a:xfrm>
            <a:off x="601412" y="5064098"/>
            <a:ext cx="5683444" cy="2609883"/>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feld 4">
            <a:extLst>
              <a:ext uri="{FF2B5EF4-FFF2-40B4-BE49-F238E27FC236}">
                <a16:creationId xmlns:a16="http://schemas.microsoft.com/office/drawing/2014/main" id="{C719D432-DB3A-45EC-A613-4549A7514FC1}"/>
              </a:ext>
            </a:extLst>
          </p:cNvPr>
          <p:cNvSpPr txBox="1"/>
          <p:nvPr/>
        </p:nvSpPr>
        <p:spPr>
          <a:xfrm>
            <a:off x="817801" y="1996979"/>
            <a:ext cx="5494708" cy="1384995"/>
          </a:xfrm>
          <a:prstGeom prst="rect">
            <a:avLst/>
          </a:prstGeom>
          <a:noFill/>
        </p:spPr>
        <p:txBody>
          <a:bodyPr wrap="square" rtlCol="0">
            <a:spAutoFit/>
          </a:bodyPr>
          <a:lstStyle/>
          <a:p>
            <a:pPr fontAlgn="base"/>
            <a:r>
              <a:rPr lang="en-US" sz="2800" b="1" dirty="0"/>
              <a:t>Assignment 3</a:t>
            </a:r>
            <a:r>
              <a:rPr lang="en-US" sz="2800" dirty="0"/>
              <a:t>:</a:t>
            </a:r>
            <a:r>
              <a:rPr lang="th-TH" sz="2800" dirty="0"/>
              <a:t> ข้อความ เรื่องราวที่มหาวิทยาลัยของคุณต้องการสื่อสาร คุณอยากให้ผู้กลุ่มเป้าหมายนึกถึงหรือรู้สึกอย่างไรเกี่ยวกับตัวคุณ</a:t>
            </a:r>
            <a:endParaRPr lang="en-US" sz="2800" dirty="0"/>
          </a:p>
        </p:txBody>
      </p:sp>
      <p:sp>
        <p:nvSpPr>
          <p:cNvPr id="17" name="Flowchart: Connector 16">
            <a:extLst>
              <a:ext uri="{FF2B5EF4-FFF2-40B4-BE49-F238E27FC236}">
                <a16:creationId xmlns:a16="http://schemas.microsoft.com/office/drawing/2014/main" id="{3DB9462D-D5D1-463B-8B4B-E102DD7A99BB}"/>
              </a:ext>
            </a:extLst>
          </p:cNvPr>
          <p:cNvSpPr/>
          <p:nvPr/>
        </p:nvSpPr>
        <p:spPr>
          <a:xfrm>
            <a:off x="7209003" y="3238500"/>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Connector 26">
            <a:extLst>
              <a:ext uri="{FF2B5EF4-FFF2-40B4-BE49-F238E27FC236}">
                <a16:creationId xmlns:a16="http://schemas.microsoft.com/office/drawing/2014/main" id="{BB97CDEB-A3DB-4EEF-92E6-7198942484E1}"/>
              </a:ext>
            </a:extLst>
          </p:cNvPr>
          <p:cNvSpPr/>
          <p:nvPr/>
        </p:nvSpPr>
        <p:spPr>
          <a:xfrm>
            <a:off x="8489485" y="2299226"/>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lowchart: Connector 27">
            <a:extLst>
              <a:ext uri="{FF2B5EF4-FFF2-40B4-BE49-F238E27FC236}">
                <a16:creationId xmlns:a16="http://schemas.microsoft.com/office/drawing/2014/main" id="{F3DFC4AD-9ABE-4EB1-AEAC-1EA3680DB2E8}"/>
              </a:ext>
            </a:extLst>
          </p:cNvPr>
          <p:cNvSpPr/>
          <p:nvPr/>
        </p:nvSpPr>
        <p:spPr>
          <a:xfrm>
            <a:off x="11811001" y="3238500"/>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lowchart: Connector 28">
            <a:extLst>
              <a:ext uri="{FF2B5EF4-FFF2-40B4-BE49-F238E27FC236}">
                <a16:creationId xmlns:a16="http://schemas.microsoft.com/office/drawing/2014/main" id="{42840666-F4DB-46EF-B1CE-B5664454F945}"/>
              </a:ext>
            </a:extLst>
          </p:cNvPr>
          <p:cNvSpPr/>
          <p:nvPr/>
        </p:nvSpPr>
        <p:spPr>
          <a:xfrm>
            <a:off x="11909246" y="6641393"/>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Connector 29">
            <a:extLst>
              <a:ext uri="{FF2B5EF4-FFF2-40B4-BE49-F238E27FC236}">
                <a16:creationId xmlns:a16="http://schemas.microsoft.com/office/drawing/2014/main" id="{2E57C46D-DE57-4BC6-A143-268E0F8062BC}"/>
              </a:ext>
            </a:extLst>
          </p:cNvPr>
          <p:cNvSpPr/>
          <p:nvPr/>
        </p:nvSpPr>
        <p:spPr>
          <a:xfrm>
            <a:off x="7066679" y="6641393"/>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A39431D-ED15-4C2B-9E7E-57FDD1B8D3A1}"/>
              </a:ext>
            </a:extLst>
          </p:cNvPr>
          <p:cNvSpPr/>
          <p:nvPr/>
        </p:nvSpPr>
        <p:spPr>
          <a:xfrm>
            <a:off x="553941" y="1933558"/>
            <a:ext cx="5683444" cy="2609883"/>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feld 4">
            <a:extLst>
              <a:ext uri="{FF2B5EF4-FFF2-40B4-BE49-F238E27FC236}">
                <a16:creationId xmlns:a16="http://schemas.microsoft.com/office/drawing/2014/main" id="{14DFCF7B-8A3E-45E1-9B2C-2A3F4C950639}"/>
              </a:ext>
            </a:extLst>
          </p:cNvPr>
          <p:cNvSpPr txBox="1"/>
          <p:nvPr/>
        </p:nvSpPr>
        <p:spPr>
          <a:xfrm>
            <a:off x="887388" y="5223420"/>
            <a:ext cx="4999734" cy="1384995"/>
          </a:xfrm>
          <a:prstGeom prst="rect">
            <a:avLst/>
          </a:prstGeom>
          <a:noFill/>
        </p:spPr>
        <p:txBody>
          <a:bodyPr wrap="square" rtlCol="0">
            <a:spAutoFit/>
          </a:bodyPr>
          <a:lstStyle/>
          <a:p>
            <a:pPr fontAlgn="base"/>
            <a:r>
              <a:rPr lang="en-US" sz="2800" b="1" dirty="0"/>
              <a:t>Assignment 4</a:t>
            </a:r>
            <a:r>
              <a:rPr lang="en-US" sz="2800" dirty="0"/>
              <a:t>:</a:t>
            </a:r>
          </a:p>
          <a:p>
            <a:r>
              <a:rPr lang="th-TH" sz="2800" dirty="0"/>
              <a:t>มหาวิทยาลัยของคุณจะได้การยอมรับผ่านช่องทางไหน</a:t>
            </a:r>
            <a:endParaRPr lang="en-US" sz="2800" dirty="0"/>
          </a:p>
        </p:txBody>
      </p:sp>
      <p:sp>
        <p:nvSpPr>
          <p:cNvPr id="32" name="Flowchart: Connector 31">
            <a:extLst>
              <a:ext uri="{FF2B5EF4-FFF2-40B4-BE49-F238E27FC236}">
                <a16:creationId xmlns:a16="http://schemas.microsoft.com/office/drawing/2014/main" id="{7AF478B8-9308-45FF-8D59-8EFD13326A91}"/>
              </a:ext>
            </a:extLst>
          </p:cNvPr>
          <p:cNvSpPr/>
          <p:nvPr/>
        </p:nvSpPr>
        <p:spPr>
          <a:xfrm>
            <a:off x="6596186" y="5140657"/>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lowchart: Connector 32">
            <a:extLst>
              <a:ext uri="{FF2B5EF4-FFF2-40B4-BE49-F238E27FC236}">
                <a16:creationId xmlns:a16="http://schemas.microsoft.com/office/drawing/2014/main" id="{DD5237FD-DFF9-4CEF-8884-CB9BFFFA53B1}"/>
              </a:ext>
            </a:extLst>
          </p:cNvPr>
          <p:cNvSpPr/>
          <p:nvPr/>
        </p:nvSpPr>
        <p:spPr>
          <a:xfrm>
            <a:off x="10512909" y="2299226"/>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lowchart: Connector 33">
            <a:extLst>
              <a:ext uri="{FF2B5EF4-FFF2-40B4-BE49-F238E27FC236}">
                <a16:creationId xmlns:a16="http://schemas.microsoft.com/office/drawing/2014/main" id="{41B1B93D-318D-438A-821B-883E13C3BFBB}"/>
              </a:ext>
            </a:extLst>
          </p:cNvPr>
          <p:cNvSpPr/>
          <p:nvPr/>
        </p:nvSpPr>
        <p:spPr>
          <a:xfrm>
            <a:off x="12426841" y="5105538"/>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lowchart: Connector 34">
            <a:extLst>
              <a:ext uri="{FF2B5EF4-FFF2-40B4-BE49-F238E27FC236}">
                <a16:creationId xmlns:a16="http://schemas.microsoft.com/office/drawing/2014/main" id="{E41CCE54-2FA7-472B-87EB-3593E5C61EC7}"/>
              </a:ext>
            </a:extLst>
          </p:cNvPr>
          <p:cNvSpPr/>
          <p:nvPr/>
        </p:nvSpPr>
        <p:spPr>
          <a:xfrm>
            <a:off x="10287000" y="7796808"/>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lowchart: Connector 35">
            <a:extLst>
              <a:ext uri="{FF2B5EF4-FFF2-40B4-BE49-F238E27FC236}">
                <a16:creationId xmlns:a16="http://schemas.microsoft.com/office/drawing/2014/main" id="{D38DEDDB-DA9D-49BC-9B66-C121F5654DCC}"/>
              </a:ext>
            </a:extLst>
          </p:cNvPr>
          <p:cNvSpPr/>
          <p:nvPr/>
        </p:nvSpPr>
        <p:spPr>
          <a:xfrm>
            <a:off x="8751234" y="7836424"/>
            <a:ext cx="868197" cy="8211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149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24</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cs typeface="Assistant Bold" panose="020B0604020202020204" charset="-79"/>
              </a:rPr>
              <a:t>การสื่อสาร</a:t>
            </a:r>
            <a:endParaRPr lang="en-US" sz="7200" dirty="0">
              <a:solidFill>
                <a:srgbClr val="342D29"/>
              </a:solidFill>
              <a:latin typeface="Assistant Bold" panose="020B0604020202020204" charset="-79"/>
              <a:cs typeface="Assistant Bold" panose="020B0604020202020204" charset="-79"/>
            </a:endParaRPr>
          </a:p>
        </p:txBody>
      </p:sp>
      <p:sp>
        <p:nvSpPr>
          <p:cNvPr id="13" name="Textfeld 12"/>
          <p:cNvSpPr txBox="1"/>
          <p:nvPr/>
        </p:nvSpPr>
        <p:spPr>
          <a:xfrm>
            <a:off x="534697" y="1919391"/>
            <a:ext cx="5942304" cy="1924245"/>
          </a:xfrm>
          <a:prstGeom prst="rect">
            <a:avLst/>
          </a:prstGeom>
          <a:noFill/>
        </p:spPr>
        <p:txBody>
          <a:bodyPr wrap="square" rtlCol="0">
            <a:spAutoFit/>
          </a:bodyPr>
          <a:lstStyle/>
          <a:p>
            <a:pPr>
              <a:lnSpc>
                <a:spcPct val="200000"/>
              </a:lnSpc>
            </a:pPr>
            <a:endParaRPr lang="en-US" sz="3200" dirty="0"/>
          </a:p>
          <a:p>
            <a:pPr>
              <a:lnSpc>
                <a:spcPct val="200000"/>
              </a:lnSpc>
            </a:pPr>
            <a:endParaRPr lang="en-US" sz="3200" dirty="0"/>
          </a:p>
        </p:txBody>
      </p:sp>
      <p:pic>
        <p:nvPicPr>
          <p:cNvPr id="6" name="Picture 5" descr="A picture containing text, weapon&#10;&#10;Description automatically generated">
            <a:extLst>
              <a:ext uri="{FF2B5EF4-FFF2-40B4-BE49-F238E27FC236}">
                <a16:creationId xmlns:a16="http://schemas.microsoft.com/office/drawing/2014/main" id="{44BDE332-0764-427F-9055-C933EBBC5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0" b="14445"/>
          <a:stretch/>
        </p:blipFill>
        <p:spPr>
          <a:xfrm>
            <a:off x="14913328" y="2777124"/>
            <a:ext cx="3030547" cy="2825612"/>
          </a:xfrm>
          <a:prstGeom prst="rect">
            <a:avLst/>
          </a:prstGeom>
        </p:spPr>
      </p:pic>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feld 4">
            <a:extLst>
              <a:ext uri="{FF2B5EF4-FFF2-40B4-BE49-F238E27FC236}">
                <a16:creationId xmlns:a16="http://schemas.microsoft.com/office/drawing/2014/main" id="{6D6DDAE5-838A-4CF4-AC22-8EE943C4C160}"/>
              </a:ext>
            </a:extLst>
          </p:cNvPr>
          <p:cNvSpPr txBox="1"/>
          <p:nvPr/>
        </p:nvSpPr>
        <p:spPr>
          <a:xfrm>
            <a:off x="839614" y="2103625"/>
            <a:ext cx="12102122" cy="6986528"/>
          </a:xfrm>
          <a:prstGeom prst="rect">
            <a:avLst/>
          </a:prstGeom>
          <a:noFill/>
        </p:spPr>
        <p:txBody>
          <a:bodyPr wrap="square" rtlCol="0">
            <a:spAutoFit/>
          </a:bodyPr>
          <a:lstStyle/>
          <a:p>
            <a:r>
              <a:rPr lang="en-US" sz="2800" dirty="0"/>
              <a:t>Help questions e.g.:</a:t>
            </a:r>
          </a:p>
          <a:p>
            <a:pPr marL="457200" indent="-457200">
              <a:buFontTx/>
              <a:buChar char="-"/>
            </a:pPr>
            <a:r>
              <a:rPr lang="en-US" sz="2800" dirty="0"/>
              <a:t>Is your audience available online or physically? </a:t>
            </a:r>
            <a:r>
              <a:rPr lang="th-TH" sz="2800" dirty="0"/>
              <a:t>กลุ่มเป้าหมายแบบออนไลน์หรือแบบกายภาพ</a:t>
            </a:r>
            <a:endParaRPr lang="en-US" sz="2800" dirty="0"/>
          </a:p>
          <a:p>
            <a:pPr marL="457200" indent="-457200">
              <a:buFontTx/>
              <a:buChar char="-"/>
            </a:pPr>
            <a:r>
              <a:rPr lang="en-US" sz="2800" dirty="0"/>
              <a:t>Which (social) media platforms do they use? </a:t>
            </a:r>
            <a:r>
              <a:rPr lang="th-TH" sz="2800" dirty="0"/>
              <a:t>คุณจะใช้โซเชียลมีเดียช่องทางไหน</a:t>
            </a:r>
            <a:endParaRPr lang="en-US" sz="2800" dirty="0"/>
          </a:p>
          <a:p>
            <a:pPr marL="457200" indent="-457200">
              <a:buFontTx/>
              <a:buChar char="-"/>
            </a:pPr>
            <a:r>
              <a:rPr lang="en-US" sz="2800" dirty="0"/>
              <a:t>Is an internal communication channel available? </a:t>
            </a:r>
            <a:r>
              <a:rPr lang="th-TH" sz="2800" dirty="0"/>
              <a:t>เป็นช่องทางที่สามารถเข้าถึงได้</a:t>
            </a:r>
            <a:endParaRPr lang="en-US" sz="2800" dirty="0"/>
          </a:p>
          <a:p>
            <a:pPr marL="457200" indent="-457200">
              <a:buFontTx/>
              <a:buChar char="-"/>
            </a:pPr>
            <a:r>
              <a:rPr lang="en-US" sz="2800" dirty="0"/>
              <a:t>Do you want a digital campaign or a print campaign? </a:t>
            </a:r>
            <a:r>
              <a:rPr lang="th-TH" sz="2800" dirty="0"/>
              <a:t>คุณต้องการแคมเปญแบบดิจิทัลหรือสิ่งพิมพ์ </a:t>
            </a:r>
            <a:endParaRPr lang="en-US" sz="2800" dirty="0"/>
          </a:p>
          <a:p>
            <a:endParaRPr lang="en-US" sz="2800" dirty="0"/>
          </a:p>
          <a:p>
            <a:r>
              <a:rPr lang="en-US" sz="2800" dirty="0"/>
              <a:t>Examples of possible channels: </a:t>
            </a:r>
            <a:r>
              <a:rPr lang="th-TH" sz="2800" dirty="0"/>
              <a:t>ตัวอย่างช่องทางการสื่อสาร </a:t>
            </a:r>
            <a:endParaRPr lang="en-US" sz="2800" dirty="0"/>
          </a:p>
          <a:p>
            <a:pPr marL="457200" indent="-457200">
              <a:buFontTx/>
              <a:buChar char="-"/>
            </a:pPr>
            <a:r>
              <a:rPr lang="en-US" sz="2800" dirty="0"/>
              <a:t>Blogs/vlogs </a:t>
            </a:r>
            <a:r>
              <a:rPr lang="th-TH" sz="2800" dirty="0"/>
              <a:t>บล๊อค</a:t>
            </a:r>
            <a:endParaRPr lang="en-US" sz="2800" dirty="0"/>
          </a:p>
          <a:p>
            <a:pPr marL="457200" indent="-457200">
              <a:buFontTx/>
              <a:buChar char="-"/>
            </a:pPr>
            <a:r>
              <a:rPr lang="en-US" sz="2800" dirty="0"/>
              <a:t>Offline/online adds </a:t>
            </a:r>
            <a:r>
              <a:rPr lang="th-TH" sz="2800" dirty="0"/>
              <a:t>โฆษณาออฟไลน์/ออนไลน์</a:t>
            </a:r>
            <a:endParaRPr lang="en-US" sz="2800" dirty="0"/>
          </a:p>
          <a:p>
            <a:pPr marL="457200" indent="-457200">
              <a:buFontTx/>
              <a:buChar char="-"/>
            </a:pPr>
            <a:r>
              <a:rPr lang="en-US" sz="2800" dirty="0"/>
              <a:t>Trade shows </a:t>
            </a:r>
            <a:r>
              <a:rPr lang="th-TH" sz="2800" dirty="0"/>
              <a:t>งานแสดงสินค้า</a:t>
            </a:r>
            <a:endParaRPr lang="en-US" sz="2800" dirty="0"/>
          </a:p>
          <a:p>
            <a:pPr marL="457200" indent="-457200">
              <a:buFontTx/>
              <a:buChar char="-"/>
            </a:pPr>
            <a:r>
              <a:rPr lang="en-US" sz="2800" dirty="0"/>
              <a:t>Offline events (</a:t>
            </a:r>
            <a:r>
              <a:rPr lang="en-US" sz="2800" dirty="0" err="1"/>
              <a:t>TEDex</a:t>
            </a:r>
            <a:r>
              <a:rPr lang="en-US" sz="2800" dirty="0"/>
              <a:t> talks e.g.)  </a:t>
            </a:r>
            <a:r>
              <a:rPr lang="th-TH" sz="2800" dirty="0"/>
              <a:t>อีเว้นท์ต่างๆ</a:t>
            </a:r>
            <a:endParaRPr lang="en-US" sz="2800" dirty="0"/>
          </a:p>
          <a:p>
            <a:pPr marL="457200" indent="-457200">
              <a:buFontTx/>
              <a:buChar char="-"/>
            </a:pPr>
            <a:r>
              <a:rPr lang="en-US" sz="2800" dirty="0"/>
              <a:t>Company website </a:t>
            </a:r>
            <a:r>
              <a:rPr lang="th-TH" sz="2800" dirty="0"/>
              <a:t>เวปไซด์ของบริษัท</a:t>
            </a:r>
            <a:endParaRPr lang="en-US" sz="2800" dirty="0"/>
          </a:p>
          <a:p>
            <a:pPr marL="457200" indent="-457200">
              <a:buFontTx/>
              <a:buChar char="-"/>
            </a:pPr>
            <a:r>
              <a:rPr lang="en-US" sz="2800" dirty="0"/>
              <a:t>LinkedIn</a:t>
            </a:r>
          </a:p>
          <a:p>
            <a:pPr marL="457200" indent="-457200">
              <a:buFontTx/>
              <a:buChar char="-"/>
            </a:pPr>
            <a:r>
              <a:rPr lang="en-US" sz="2800" dirty="0"/>
              <a:t>Digital brochures </a:t>
            </a:r>
          </a:p>
          <a:p>
            <a:pPr marL="457200" indent="-457200">
              <a:buFontTx/>
              <a:buChar char="-"/>
            </a:pPr>
            <a:r>
              <a:rPr lang="en-US" sz="2800" dirty="0"/>
              <a:t>Shout-outs on social media</a:t>
            </a:r>
          </a:p>
        </p:txBody>
      </p:sp>
      <p:sp>
        <p:nvSpPr>
          <p:cNvPr id="24" name="Flowchart: Connector 23">
            <a:extLst>
              <a:ext uri="{FF2B5EF4-FFF2-40B4-BE49-F238E27FC236}">
                <a16:creationId xmlns:a16="http://schemas.microsoft.com/office/drawing/2014/main" id="{BDD4199E-0EA9-427C-9FBC-188AB0161862}"/>
              </a:ext>
            </a:extLst>
          </p:cNvPr>
          <p:cNvSpPr/>
          <p:nvPr/>
        </p:nvSpPr>
        <p:spPr>
          <a:xfrm>
            <a:off x="16002000" y="5174901"/>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a:extLst>
              <a:ext uri="{FF2B5EF4-FFF2-40B4-BE49-F238E27FC236}">
                <a16:creationId xmlns:a16="http://schemas.microsoft.com/office/drawing/2014/main" id="{CE0FD741-61C3-4273-BE21-16EE2988B13B}"/>
              </a:ext>
            </a:extLst>
          </p:cNvPr>
          <p:cNvSpPr/>
          <p:nvPr/>
        </p:nvSpPr>
        <p:spPr>
          <a:xfrm>
            <a:off x="16587152" y="5179198"/>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Connector 25">
            <a:extLst>
              <a:ext uri="{FF2B5EF4-FFF2-40B4-BE49-F238E27FC236}">
                <a16:creationId xmlns:a16="http://schemas.microsoft.com/office/drawing/2014/main" id="{0BEEE538-625D-48B7-B9A4-38E83C395DA0}"/>
              </a:ext>
            </a:extLst>
          </p:cNvPr>
          <p:cNvSpPr/>
          <p:nvPr/>
        </p:nvSpPr>
        <p:spPr>
          <a:xfrm>
            <a:off x="15163800" y="4155990"/>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lowchart: Connector 30">
            <a:extLst>
              <a:ext uri="{FF2B5EF4-FFF2-40B4-BE49-F238E27FC236}">
                <a16:creationId xmlns:a16="http://schemas.microsoft.com/office/drawing/2014/main" id="{A8D4EB25-4E80-4F28-851F-6B242C21C521}"/>
              </a:ext>
            </a:extLst>
          </p:cNvPr>
          <p:cNvSpPr/>
          <p:nvPr/>
        </p:nvSpPr>
        <p:spPr>
          <a:xfrm>
            <a:off x="16701452" y="3050850"/>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Connector 31">
            <a:extLst>
              <a:ext uri="{FF2B5EF4-FFF2-40B4-BE49-F238E27FC236}">
                <a16:creationId xmlns:a16="http://schemas.microsoft.com/office/drawing/2014/main" id="{FB6596FD-2335-43E2-A1BB-565576987429}"/>
              </a:ext>
            </a:extLst>
          </p:cNvPr>
          <p:cNvSpPr/>
          <p:nvPr/>
        </p:nvSpPr>
        <p:spPr>
          <a:xfrm>
            <a:off x="17448386" y="4157925"/>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1493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F2221C-33B3-4C10-8E16-9831E3971454}"/>
              </a:ext>
            </a:extLst>
          </p:cNvPr>
          <p:cNvSpPr/>
          <p:nvPr/>
        </p:nvSpPr>
        <p:spPr>
          <a:xfrm>
            <a:off x="6379723" y="1919391"/>
            <a:ext cx="5683444" cy="2609883"/>
          </a:xfrm>
          <a:prstGeom prst="rect">
            <a:avLst/>
          </a:prstGeom>
          <a:solidFill>
            <a:srgbClr val="0D8EA2">
              <a:alpha val="10000"/>
            </a:srgbClr>
          </a:solid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25</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cs typeface="Assistant Bold" panose="020B0604020202020204" charset="-79"/>
              </a:rPr>
              <a:t>การคิดแบรนด์เชิงปฎิบัติการ</a:t>
            </a:r>
            <a:endParaRPr lang="en-US" sz="7200" dirty="0">
              <a:solidFill>
                <a:srgbClr val="342D29"/>
              </a:solidFill>
              <a:latin typeface="Assistant Bold" panose="020B0604020202020204" charset="-79"/>
              <a:cs typeface="Assistant Bold" panose="020B0604020202020204" charset="-79"/>
            </a:endParaRPr>
          </a:p>
        </p:txBody>
      </p:sp>
      <p:pic>
        <p:nvPicPr>
          <p:cNvPr id="6" name="Picture 5" descr="A picture containing text, weapon&#10;&#10;Description automatically generated">
            <a:extLst>
              <a:ext uri="{FF2B5EF4-FFF2-40B4-BE49-F238E27FC236}">
                <a16:creationId xmlns:a16="http://schemas.microsoft.com/office/drawing/2014/main" id="{44BDE332-0764-427F-9055-C933EBBC51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0" b="14445"/>
          <a:stretch/>
        </p:blipFill>
        <p:spPr>
          <a:xfrm>
            <a:off x="14913328" y="2777124"/>
            <a:ext cx="3030547" cy="2825612"/>
          </a:xfrm>
          <a:prstGeom prst="rect">
            <a:avLst/>
          </a:prstGeom>
        </p:spPr>
      </p:pic>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BDD4199E-0EA9-427C-9FBC-188AB0161862}"/>
              </a:ext>
            </a:extLst>
          </p:cNvPr>
          <p:cNvSpPr/>
          <p:nvPr/>
        </p:nvSpPr>
        <p:spPr>
          <a:xfrm>
            <a:off x="16002000" y="5174901"/>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a:extLst>
              <a:ext uri="{FF2B5EF4-FFF2-40B4-BE49-F238E27FC236}">
                <a16:creationId xmlns:a16="http://schemas.microsoft.com/office/drawing/2014/main" id="{CE0FD741-61C3-4273-BE21-16EE2988B13B}"/>
              </a:ext>
            </a:extLst>
          </p:cNvPr>
          <p:cNvSpPr/>
          <p:nvPr/>
        </p:nvSpPr>
        <p:spPr>
          <a:xfrm>
            <a:off x="16587152" y="5179198"/>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Connector 25">
            <a:extLst>
              <a:ext uri="{FF2B5EF4-FFF2-40B4-BE49-F238E27FC236}">
                <a16:creationId xmlns:a16="http://schemas.microsoft.com/office/drawing/2014/main" id="{0BEEE538-625D-48B7-B9A4-38E83C395DA0}"/>
              </a:ext>
            </a:extLst>
          </p:cNvPr>
          <p:cNvSpPr/>
          <p:nvPr/>
        </p:nvSpPr>
        <p:spPr>
          <a:xfrm>
            <a:off x="15163800" y="4155990"/>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lowchart: Connector 30">
            <a:extLst>
              <a:ext uri="{FF2B5EF4-FFF2-40B4-BE49-F238E27FC236}">
                <a16:creationId xmlns:a16="http://schemas.microsoft.com/office/drawing/2014/main" id="{A8D4EB25-4E80-4F28-851F-6B242C21C521}"/>
              </a:ext>
            </a:extLst>
          </p:cNvPr>
          <p:cNvSpPr/>
          <p:nvPr/>
        </p:nvSpPr>
        <p:spPr>
          <a:xfrm>
            <a:off x="16701452" y="3050850"/>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Connector 31">
            <a:extLst>
              <a:ext uri="{FF2B5EF4-FFF2-40B4-BE49-F238E27FC236}">
                <a16:creationId xmlns:a16="http://schemas.microsoft.com/office/drawing/2014/main" id="{FB6596FD-2335-43E2-A1BB-565576987429}"/>
              </a:ext>
            </a:extLst>
          </p:cNvPr>
          <p:cNvSpPr/>
          <p:nvPr/>
        </p:nvSpPr>
        <p:spPr>
          <a:xfrm>
            <a:off x="17448386" y="4157925"/>
            <a:ext cx="228600" cy="258169"/>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feld 12">
            <a:extLst>
              <a:ext uri="{FF2B5EF4-FFF2-40B4-BE49-F238E27FC236}">
                <a16:creationId xmlns:a16="http://schemas.microsoft.com/office/drawing/2014/main" id="{C146E309-BCA2-4EC6-93DC-3E892CD924DB}"/>
              </a:ext>
            </a:extLst>
          </p:cNvPr>
          <p:cNvSpPr txBox="1"/>
          <p:nvPr/>
        </p:nvSpPr>
        <p:spPr>
          <a:xfrm>
            <a:off x="519786" y="1759815"/>
            <a:ext cx="5942304" cy="1924245"/>
          </a:xfrm>
          <a:prstGeom prst="rect">
            <a:avLst/>
          </a:prstGeom>
          <a:noFill/>
        </p:spPr>
        <p:txBody>
          <a:bodyPr wrap="square" rtlCol="0">
            <a:spAutoFit/>
          </a:bodyPr>
          <a:lstStyle/>
          <a:p>
            <a:pPr>
              <a:lnSpc>
                <a:spcPct val="200000"/>
              </a:lnSpc>
            </a:pPr>
            <a:endParaRPr lang="en-US" sz="3200" dirty="0"/>
          </a:p>
          <a:p>
            <a:pPr>
              <a:lnSpc>
                <a:spcPct val="200000"/>
              </a:lnSpc>
            </a:pPr>
            <a:endParaRPr lang="en-US" sz="3200" dirty="0"/>
          </a:p>
        </p:txBody>
      </p:sp>
      <p:grpSp>
        <p:nvGrpSpPr>
          <p:cNvPr id="17" name="Group 16">
            <a:extLst>
              <a:ext uri="{FF2B5EF4-FFF2-40B4-BE49-F238E27FC236}">
                <a16:creationId xmlns:a16="http://schemas.microsoft.com/office/drawing/2014/main" id="{30953114-0CD3-47F1-9286-6A0774337C44}"/>
              </a:ext>
            </a:extLst>
          </p:cNvPr>
          <p:cNvGrpSpPr/>
          <p:nvPr/>
        </p:nvGrpSpPr>
        <p:grpSpPr>
          <a:xfrm>
            <a:off x="827010" y="4142844"/>
            <a:ext cx="5093930" cy="1339328"/>
            <a:chOff x="857746" y="5104037"/>
            <a:chExt cx="5093930" cy="1339328"/>
          </a:xfrm>
        </p:grpSpPr>
        <p:sp>
          <p:nvSpPr>
            <p:cNvPr id="18" name="Rectangle 17">
              <a:extLst>
                <a:ext uri="{FF2B5EF4-FFF2-40B4-BE49-F238E27FC236}">
                  <a16:creationId xmlns:a16="http://schemas.microsoft.com/office/drawing/2014/main" id="{AB9DE995-CE38-4DFA-9528-91CCE0FE552A}"/>
                </a:ext>
              </a:extLst>
            </p:cNvPr>
            <p:cNvSpPr/>
            <p:nvPr/>
          </p:nvSpPr>
          <p:spPr>
            <a:xfrm>
              <a:off x="857746" y="5104037"/>
              <a:ext cx="5093930" cy="1339328"/>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feld 4">
              <a:extLst>
                <a:ext uri="{FF2B5EF4-FFF2-40B4-BE49-F238E27FC236}">
                  <a16:creationId xmlns:a16="http://schemas.microsoft.com/office/drawing/2014/main" id="{83737C03-4688-4865-8305-C8C95CF6F005}"/>
                </a:ext>
              </a:extLst>
            </p:cNvPr>
            <p:cNvSpPr txBox="1"/>
            <p:nvPr/>
          </p:nvSpPr>
          <p:spPr>
            <a:xfrm>
              <a:off x="1048693" y="5225451"/>
              <a:ext cx="4776341" cy="954107"/>
            </a:xfrm>
            <a:prstGeom prst="rect">
              <a:avLst/>
            </a:prstGeom>
            <a:noFill/>
          </p:spPr>
          <p:txBody>
            <a:bodyPr wrap="square" rtlCol="0">
              <a:spAutoFit/>
            </a:bodyPr>
            <a:lstStyle/>
            <a:p>
              <a:pPr marL="514350" indent="-514350" fontAlgn="base">
                <a:buFont typeface="+mj-lt"/>
                <a:buAutoNum type="arabicPeriod"/>
              </a:pPr>
              <a:r>
                <a:rPr lang="th-TH" sz="2800" dirty="0"/>
                <a:t>ภารกิจ วิสัยทัศน์ </a:t>
              </a:r>
              <a:endParaRPr lang="en-US" sz="2800" dirty="0"/>
            </a:p>
            <a:p>
              <a:pPr marL="514350" indent="-514350" fontAlgn="base">
                <a:buFont typeface="+mj-lt"/>
                <a:buAutoNum type="arabicPeriod"/>
              </a:pPr>
              <a:r>
                <a:rPr lang="th-TH" sz="2800" dirty="0"/>
                <a:t>สาระสำคัญของแบรนด์</a:t>
              </a:r>
              <a:endParaRPr lang="en-US" sz="2800" dirty="0"/>
            </a:p>
          </p:txBody>
        </p:sp>
      </p:grpSp>
      <p:grpSp>
        <p:nvGrpSpPr>
          <p:cNvPr id="21" name="Group 20">
            <a:extLst>
              <a:ext uri="{FF2B5EF4-FFF2-40B4-BE49-F238E27FC236}">
                <a16:creationId xmlns:a16="http://schemas.microsoft.com/office/drawing/2014/main" id="{73FACC0D-092F-4A07-B0AC-CA82FD41936C}"/>
              </a:ext>
            </a:extLst>
          </p:cNvPr>
          <p:cNvGrpSpPr/>
          <p:nvPr/>
        </p:nvGrpSpPr>
        <p:grpSpPr>
          <a:xfrm>
            <a:off x="821724" y="5677111"/>
            <a:ext cx="5093930" cy="1513060"/>
            <a:chOff x="845484" y="2830264"/>
            <a:chExt cx="5093930" cy="1513060"/>
          </a:xfrm>
          <a:solidFill>
            <a:srgbClr val="0D8EA2">
              <a:alpha val="10000"/>
            </a:srgbClr>
          </a:solidFill>
        </p:grpSpPr>
        <p:sp>
          <p:nvSpPr>
            <p:cNvPr id="22" name="Rectangle 21">
              <a:extLst>
                <a:ext uri="{FF2B5EF4-FFF2-40B4-BE49-F238E27FC236}">
                  <a16:creationId xmlns:a16="http://schemas.microsoft.com/office/drawing/2014/main" id="{09F3AEBE-B0BC-44D2-A3DD-5ADB4D5A5296}"/>
                </a:ext>
              </a:extLst>
            </p:cNvPr>
            <p:cNvSpPr/>
            <p:nvPr/>
          </p:nvSpPr>
          <p:spPr>
            <a:xfrm>
              <a:off x="845484" y="2830264"/>
              <a:ext cx="5093930" cy="1513060"/>
            </a:xfrm>
            <a:prstGeom prst="rect">
              <a:avLst/>
            </a:prstGeom>
            <a:solidFill>
              <a:srgbClr val="0D8EA2">
                <a:alpha val="11000"/>
              </a:srgbClr>
            </a:solid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feld 4">
              <a:extLst>
                <a:ext uri="{FF2B5EF4-FFF2-40B4-BE49-F238E27FC236}">
                  <a16:creationId xmlns:a16="http://schemas.microsoft.com/office/drawing/2014/main" id="{4D161957-8FFB-4BA1-A5C9-241DCDED890A}"/>
                </a:ext>
              </a:extLst>
            </p:cNvPr>
            <p:cNvSpPr txBox="1"/>
            <p:nvPr/>
          </p:nvSpPr>
          <p:spPr>
            <a:xfrm>
              <a:off x="1134539" y="3115585"/>
              <a:ext cx="4776341" cy="954107"/>
            </a:xfrm>
            <a:prstGeom prst="rect">
              <a:avLst/>
            </a:prstGeom>
            <a:noFill/>
          </p:spPr>
          <p:txBody>
            <a:bodyPr wrap="square" rtlCol="0">
              <a:spAutoFit/>
            </a:bodyPr>
            <a:lstStyle/>
            <a:p>
              <a:pPr fontAlgn="base"/>
              <a:r>
                <a:rPr lang="en-US" sz="2800" b="1" dirty="0"/>
                <a:t>Assignment 2</a:t>
              </a:r>
              <a:r>
                <a:rPr lang="en-US" sz="2800" dirty="0"/>
                <a:t>: </a:t>
              </a:r>
              <a:r>
                <a:rPr lang="th-TH" sz="2800" dirty="0"/>
                <a:t>กำหนดผู้ชมของคุณ</a:t>
              </a:r>
              <a:endParaRPr lang="en-US" sz="2800" dirty="0"/>
            </a:p>
            <a:p>
              <a:pPr fontAlgn="base"/>
              <a:r>
                <a:rPr lang="en-US" sz="2800" dirty="0"/>
                <a:t>Map out your audiences</a:t>
              </a:r>
            </a:p>
          </p:txBody>
        </p:sp>
      </p:grpSp>
      <p:sp>
        <p:nvSpPr>
          <p:cNvPr id="29" name="Rectangle 28">
            <a:extLst>
              <a:ext uri="{FF2B5EF4-FFF2-40B4-BE49-F238E27FC236}">
                <a16:creationId xmlns:a16="http://schemas.microsoft.com/office/drawing/2014/main" id="{A3A6A189-B0B2-4AD6-AE90-B437EF78A06A}"/>
              </a:ext>
            </a:extLst>
          </p:cNvPr>
          <p:cNvSpPr/>
          <p:nvPr/>
        </p:nvSpPr>
        <p:spPr>
          <a:xfrm>
            <a:off x="802002" y="7386465"/>
            <a:ext cx="5093930" cy="1513060"/>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D757AE72-72CE-4815-A879-6A39A68F4D69}"/>
              </a:ext>
            </a:extLst>
          </p:cNvPr>
          <p:cNvGrpSpPr/>
          <p:nvPr/>
        </p:nvGrpSpPr>
        <p:grpSpPr>
          <a:xfrm>
            <a:off x="845484" y="1921161"/>
            <a:ext cx="5093930" cy="2026744"/>
            <a:chOff x="845484" y="1972319"/>
            <a:chExt cx="5093930" cy="2026744"/>
          </a:xfrm>
        </p:grpSpPr>
        <p:sp>
          <p:nvSpPr>
            <p:cNvPr id="34" name="Rectangle 33">
              <a:extLst>
                <a:ext uri="{FF2B5EF4-FFF2-40B4-BE49-F238E27FC236}">
                  <a16:creationId xmlns:a16="http://schemas.microsoft.com/office/drawing/2014/main" id="{FC57A462-39D5-48FE-B138-25C2476222E4}"/>
                </a:ext>
              </a:extLst>
            </p:cNvPr>
            <p:cNvSpPr/>
            <p:nvPr/>
          </p:nvSpPr>
          <p:spPr>
            <a:xfrm>
              <a:off x="845484" y="1972319"/>
              <a:ext cx="5093930" cy="2026744"/>
            </a:xfrm>
            <a:prstGeom prst="rect">
              <a:avLst/>
            </a:prstGeom>
            <a:solidFill>
              <a:srgbClr val="0D8EA2">
                <a:alpha val="10000"/>
              </a:srgbClr>
            </a:solid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feld 4">
              <a:extLst>
                <a:ext uri="{FF2B5EF4-FFF2-40B4-BE49-F238E27FC236}">
                  <a16:creationId xmlns:a16="http://schemas.microsoft.com/office/drawing/2014/main" id="{D0300531-B4F8-435F-AD92-04AED15EEC32}"/>
                </a:ext>
              </a:extLst>
            </p:cNvPr>
            <p:cNvSpPr txBox="1"/>
            <p:nvPr/>
          </p:nvSpPr>
          <p:spPr>
            <a:xfrm>
              <a:off x="1134539" y="2257640"/>
              <a:ext cx="4776341" cy="1384995"/>
            </a:xfrm>
            <a:prstGeom prst="rect">
              <a:avLst/>
            </a:prstGeom>
            <a:noFill/>
          </p:spPr>
          <p:txBody>
            <a:bodyPr wrap="square" rtlCol="0">
              <a:spAutoFit/>
            </a:bodyPr>
            <a:lstStyle/>
            <a:p>
              <a:pPr fontAlgn="base"/>
              <a:r>
                <a:rPr lang="en-US" sz="2800" b="1" dirty="0"/>
                <a:t>Assignment 1</a:t>
              </a:r>
              <a:r>
                <a:rPr lang="en-US" sz="2800" dirty="0"/>
                <a:t>:</a:t>
              </a:r>
            </a:p>
            <a:p>
              <a:pPr fontAlgn="base"/>
              <a:r>
                <a:rPr lang="th-TH" sz="2800" dirty="0"/>
                <a:t>อะไรคือแก่นแท้ของแบรนด์ในมหาวิทยาลัยของคุณ</a:t>
              </a:r>
            </a:p>
          </p:txBody>
        </p:sp>
      </p:grpSp>
      <p:sp>
        <p:nvSpPr>
          <p:cNvPr id="36" name="Rectangle 35">
            <a:extLst>
              <a:ext uri="{FF2B5EF4-FFF2-40B4-BE49-F238E27FC236}">
                <a16:creationId xmlns:a16="http://schemas.microsoft.com/office/drawing/2014/main" id="{F2C67E58-B8D2-4854-B602-2A6CB09A8B73}"/>
              </a:ext>
            </a:extLst>
          </p:cNvPr>
          <p:cNvSpPr/>
          <p:nvPr/>
        </p:nvSpPr>
        <p:spPr>
          <a:xfrm>
            <a:off x="6370399" y="5000592"/>
            <a:ext cx="5683444" cy="2609883"/>
          </a:xfrm>
          <a:prstGeom prst="rect">
            <a:avLst/>
          </a:prstGeom>
          <a:solidFill>
            <a:srgbClr val="0D8EA2">
              <a:alpha val="10000"/>
            </a:srgbClr>
          </a:solid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feld 4">
            <a:extLst>
              <a:ext uri="{FF2B5EF4-FFF2-40B4-BE49-F238E27FC236}">
                <a16:creationId xmlns:a16="http://schemas.microsoft.com/office/drawing/2014/main" id="{0FCE4B7D-2267-4C2D-AB18-B06F71320E6E}"/>
              </a:ext>
            </a:extLst>
          </p:cNvPr>
          <p:cNvSpPr txBox="1"/>
          <p:nvPr/>
        </p:nvSpPr>
        <p:spPr>
          <a:xfrm>
            <a:off x="6582895" y="2158845"/>
            <a:ext cx="5494708" cy="1815882"/>
          </a:xfrm>
          <a:prstGeom prst="rect">
            <a:avLst/>
          </a:prstGeom>
          <a:noFill/>
        </p:spPr>
        <p:txBody>
          <a:bodyPr wrap="square" rtlCol="0">
            <a:spAutoFit/>
          </a:bodyPr>
          <a:lstStyle/>
          <a:p>
            <a:pPr fontAlgn="base"/>
            <a:r>
              <a:rPr lang="en-US" sz="2800" b="1" dirty="0"/>
              <a:t>Assignment 3</a:t>
            </a:r>
            <a:r>
              <a:rPr lang="en-US" sz="2800" dirty="0"/>
              <a:t>:</a:t>
            </a:r>
          </a:p>
          <a:p>
            <a:r>
              <a:rPr lang="th-TH" sz="2800" dirty="0"/>
              <a:t>ข้อความ เรื่องราวที่มหาวิทยาลัยของคุณต้องการสื่อสาร คุณอยากให้ผู้กลุ่มเป้าหมายนึกถึงหรือรู้สึกอย่างไรเกี่ยวกับตัวคุณ</a:t>
            </a:r>
            <a:endParaRPr lang="en-US" sz="2800" dirty="0"/>
          </a:p>
        </p:txBody>
      </p:sp>
      <p:sp>
        <p:nvSpPr>
          <p:cNvPr id="41" name="Textfeld 4">
            <a:extLst>
              <a:ext uri="{FF2B5EF4-FFF2-40B4-BE49-F238E27FC236}">
                <a16:creationId xmlns:a16="http://schemas.microsoft.com/office/drawing/2014/main" id="{1D281E31-C148-4B81-93BF-5CC9DBCAC540}"/>
              </a:ext>
            </a:extLst>
          </p:cNvPr>
          <p:cNvSpPr txBox="1"/>
          <p:nvPr/>
        </p:nvSpPr>
        <p:spPr>
          <a:xfrm>
            <a:off x="6651435" y="5196436"/>
            <a:ext cx="4999734" cy="1384995"/>
          </a:xfrm>
          <a:prstGeom prst="rect">
            <a:avLst/>
          </a:prstGeom>
          <a:noFill/>
        </p:spPr>
        <p:txBody>
          <a:bodyPr wrap="square" rtlCol="0">
            <a:spAutoFit/>
          </a:bodyPr>
          <a:lstStyle/>
          <a:p>
            <a:pPr fontAlgn="base"/>
            <a:r>
              <a:rPr lang="en-US" sz="2800" b="1" dirty="0"/>
              <a:t>Assignment 4</a:t>
            </a:r>
            <a:r>
              <a:rPr lang="en-US" sz="2800" dirty="0"/>
              <a:t>:</a:t>
            </a:r>
          </a:p>
          <a:p>
            <a:r>
              <a:rPr lang="th-TH" sz="2800" dirty="0"/>
              <a:t>มหาวิทยาลัยของคุณจะได้การยอมรับผ่านช่องทางไหน</a:t>
            </a:r>
            <a:endParaRPr lang="en-US" sz="2800" dirty="0"/>
          </a:p>
        </p:txBody>
      </p:sp>
      <p:sp>
        <p:nvSpPr>
          <p:cNvPr id="42" name="TextBox 41">
            <a:extLst>
              <a:ext uri="{FF2B5EF4-FFF2-40B4-BE49-F238E27FC236}">
                <a16:creationId xmlns:a16="http://schemas.microsoft.com/office/drawing/2014/main" id="{0D57134A-26F5-411A-9A1D-7C30AFFEE2D7}"/>
              </a:ext>
            </a:extLst>
          </p:cNvPr>
          <p:cNvSpPr txBox="1"/>
          <p:nvPr/>
        </p:nvSpPr>
        <p:spPr>
          <a:xfrm rot="5400000">
            <a:off x="9180387" y="4266337"/>
            <a:ext cx="8074376" cy="1754326"/>
          </a:xfrm>
          <a:prstGeom prst="rect">
            <a:avLst/>
          </a:prstGeom>
          <a:noFill/>
        </p:spPr>
        <p:txBody>
          <a:bodyPr wrap="square" rtlCol="0">
            <a:spAutoFit/>
          </a:bodyPr>
          <a:lstStyle/>
          <a:p>
            <a:pPr algn="ctr"/>
            <a:r>
              <a:rPr lang="en-GB" sz="5400" dirty="0">
                <a:solidFill>
                  <a:srgbClr val="0D8EA2"/>
                </a:solidFill>
              </a:rPr>
              <a:t>40 minutes</a:t>
            </a:r>
          </a:p>
          <a:p>
            <a:pPr algn="ctr"/>
            <a:r>
              <a:rPr lang="en-GB" sz="5400" dirty="0">
                <a:solidFill>
                  <a:srgbClr val="0D8EA2"/>
                </a:solidFill>
              </a:rPr>
              <a:t>per university</a:t>
            </a:r>
            <a:endParaRPr lang="en-GB" sz="8000" dirty="0">
              <a:solidFill>
                <a:srgbClr val="0D8EA2"/>
              </a:solidFill>
            </a:endParaRPr>
          </a:p>
        </p:txBody>
      </p:sp>
      <p:sp>
        <p:nvSpPr>
          <p:cNvPr id="43" name="Textfeld 4">
            <a:extLst>
              <a:ext uri="{FF2B5EF4-FFF2-40B4-BE49-F238E27FC236}">
                <a16:creationId xmlns:a16="http://schemas.microsoft.com/office/drawing/2014/main" id="{95125A29-C3FA-438B-ADF3-5F438E6345DE}"/>
              </a:ext>
            </a:extLst>
          </p:cNvPr>
          <p:cNvSpPr txBox="1"/>
          <p:nvPr/>
        </p:nvSpPr>
        <p:spPr>
          <a:xfrm>
            <a:off x="980518" y="7556080"/>
            <a:ext cx="4776341" cy="523220"/>
          </a:xfrm>
          <a:prstGeom prst="rect">
            <a:avLst/>
          </a:prstGeom>
          <a:noFill/>
        </p:spPr>
        <p:txBody>
          <a:bodyPr wrap="square" rtlCol="0">
            <a:spAutoFit/>
          </a:bodyPr>
          <a:lstStyle/>
          <a:p>
            <a:pPr fontAlgn="base"/>
            <a:r>
              <a:rPr lang="th-TH" sz="2800" dirty="0"/>
              <a:t>ให้นึกถึงอาจารย์ นักศึกษา รัฐบาล สื่อมวลชน</a:t>
            </a:r>
            <a:endParaRPr lang="en-US" sz="2800" dirty="0"/>
          </a:p>
        </p:txBody>
      </p:sp>
    </p:spTree>
    <p:extLst>
      <p:ext uri="{BB962C8B-B14F-4D97-AF65-F5344CB8AC3E}">
        <p14:creationId xmlns:p14="http://schemas.microsoft.com/office/powerpoint/2010/main" val="2516975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26</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cs typeface="Assistant Bold" panose="020B0604020202020204" charset="-79"/>
              </a:rPr>
              <a:t>แชร์ผลลัพธ์</a:t>
            </a:r>
            <a:endParaRPr lang="en-US" sz="7200"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weapon&#10;&#10;Description automatically generated">
            <a:extLst>
              <a:ext uri="{FF2B5EF4-FFF2-40B4-BE49-F238E27FC236}">
                <a16:creationId xmlns:a16="http://schemas.microsoft.com/office/drawing/2014/main" id="{1AE85BB9-F991-41C5-87BC-D66064627D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30" b="14445"/>
          <a:stretch/>
        </p:blipFill>
        <p:spPr>
          <a:xfrm>
            <a:off x="5867400" y="1905129"/>
            <a:ext cx="7391400" cy="6891571"/>
          </a:xfrm>
          <a:prstGeom prst="rect">
            <a:avLst/>
          </a:prstGeom>
        </p:spPr>
      </p:pic>
      <p:sp>
        <p:nvSpPr>
          <p:cNvPr id="6" name="Oval 5">
            <a:extLst>
              <a:ext uri="{FF2B5EF4-FFF2-40B4-BE49-F238E27FC236}">
                <a16:creationId xmlns:a16="http://schemas.microsoft.com/office/drawing/2014/main" id="{64ED255B-BF13-4D3C-B859-FCF320923BCF}"/>
              </a:ext>
            </a:extLst>
          </p:cNvPr>
          <p:cNvSpPr/>
          <p:nvPr/>
        </p:nvSpPr>
        <p:spPr>
          <a:xfrm>
            <a:off x="10210800" y="2933700"/>
            <a:ext cx="3834584" cy="35052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143F722F-3360-4D89-AADA-BE35C704B8C7}"/>
              </a:ext>
            </a:extLst>
          </p:cNvPr>
          <p:cNvSpPr/>
          <p:nvPr/>
        </p:nvSpPr>
        <p:spPr>
          <a:xfrm rot="3339138">
            <a:off x="12496800" y="3069458"/>
            <a:ext cx="1524000" cy="1524000"/>
          </a:xfrm>
          <a:prstGeom prst="downArrow">
            <a:avLst/>
          </a:prstGeom>
          <a:solidFill>
            <a:srgbClr val="0D8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4">
            <a:extLst>
              <a:ext uri="{FF2B5EF4-FFF2-40B4-BE49-F238E27FC236}">
                <a16:creationId xmlns:a16="http://schemas.microsoft.com/office/drawing/2014/main" id="{B9E53B26-A4B5-48B4-91FE-D64C476F01C9}"/>
              </a:ext>
            </a:extLst>
          </p:cNvPr>
          <p:cNvSpPr txBox="1"/>
          <p:nvPr/>
        </p:nvSpPr>
        <p:spPr>
          <a:xfrm>
            <a:off x="984504" y="4305300"/>
            <a:ext cx="5494708" cy="1815882"/>
          </a:xfrm>
          <a:prstGeom prst="rect">
            <a:avLst/>
          </a:prstGeom>
          <a:noFill/>
        </p:spPr>
        <p:txBody>
          <a:bodyPr wrap="square" rtlCol="0">
            <a:spAutoFit/>
          </a:bodyPr>
          <a:lstStyle/>
          <a:p>
            <a:pPr fontAlgn="base"/>
            <a:r>
              <a:rPr lang="en-US" sz="2800" b="1" dirty="0"/>
              <a:t>PER UNIVERSITY: </a:t>
            </a:r>
            <a:endParaRPr lang="en-US" sz="2800" dirty="0"/>
          </a:p>
          <a:p>
            <a:r>
              <a:rPr lang="en-US" sz="2800" dirty="0"/>
              <a:t>One audience </a:t>
            </a:r>
            <a:r>
              <a:rPr lang="th-TH" sz="2800" dirty="0"/>
              <a:t>กลุ่มเป้าหมาย 1 คน</a:t>
            </a:r>
            <a:endParaRPr lang="en-US" sz="2800" dirty="0"/>
          </a:p>
          <a:p>
            <a:r>
              <a:rPr lang="en-US" sz="2800" dirty="0"/>
              <a:t>Corresponding What and How</a:t>
            </a:r>
            <a:r>
              <a:rPr lang="th-TH" sz="2800" dirty="0"/>
              <a:t>สอดคล้องกับอะไรและอย่างไร</a:t>
            </a:r>
            <a:endParaRPr lang="en-US" sz="2800" dirty="0"/>
          </a:p>
        </p:txBody>
      </p:sp>
      <p:sp>
        <p:nvSpPr>
          <p:cNvPr id="14" name="Rectangle 13">
            <a:extLst>
              <a:ext uri="{FF2B5EF4-FFF2-40B4-BE49-F238E27FC236}">
                <a16:creationId xmlns:a16="http://schemas.microsoft.com/office/drawing/2014/main" id="{F99D984F-F946-45B5-8C4E-129C52D91936}"/>
              </a:ext>
            </a:extLst>
          </p:cNvPr>
          <p:cNvSpPr/>
          <p:nvPr/>
        </p:nvSpPr>
        <p:spPr>
          <a:xfrm>
            <a:off x="606670" y="3831458"/>
            <a:ext cx="5373781" cy="2567485"/>
          </a:xfrm>
          <a:prstGeom prst="rect">
            <a:avLst/>
          </a:prstGeom>
          <a:noFill/>
          <a:ln w="152400">
            <a:solidFill>
              <a:srgbClr val="0D8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94915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27</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Key take </a:t>
            </a:r>
            <a:r>
              <a:rPr lang="en-US" sz="7200" dirty="0" err="1">
                <a:solidFill>
                  <a:srgbClr val="342D29"/>
                </a:solidFill>
                <a:latin typeface="Assistant Bold" panose="020B0604020202020204" charset="-79"/>
                <a:cs typeface="Assistant Bold" panose="020B0604020202020204" charset="-79"/>
              </a:rPr>
              <a:t>aways</a:t>
            </a:r>
            <a:r>
              <a:rPr lang="en-US" sz="7200" dirty="0">
                <a:solidFill>
                  <a:srgbClr val="342D29"/>
                </a:solidFill>
                <a:latin typeface="Assistant Bold" panose="020B0604020202020204" charset="-79"/>
                <a:cs typeface="Assistant Bold" panose="020B0604020202020204" charset="-79"/>
              </a:rPr>
              <a:t> &amp; reflection</a:t>
            </a: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56C7CDB-9C49-4C8C-900B-3E930E2B0EC2}"/>
              </a:ext>
            </a:extLst>
          </p:cNvPr>
          <p:cNvSpPr txBox="1"/>
          <p:nvPr/>
        </p:nvSpPr>
        <p:spPr>
          <a:xfrm>
            <a:off x="989818" y="3481553"/>
            <a:ext cx="12344400" cy="1569660"/>
          </a:xfrm>
          <a:prstGeom prst="rect">
            <a:avLst/>
          </a:prstGeom>
          <a:noFill/>
        </p:spPr>
        <p:txBody>
          <a:bodyPr wrap="square" rtlCol="0">
            <a:spAutoFit/>
          </a:bodyPr>
          <a:lstStyle/>
          <a:p>
            <a:r>
              <a:rPr lang="en-GB" sz="3200" dirty="0"/>
              <a:t>Mentimeter.com</a:t>
            </a:r>
          </a:p>
          <a:p>
            <a:r>
              <a:rPr lang="en-GB" sz="3200" dirty="0"/>
              <a:t>Code: 33 92 60 5</a:t>
            </a:r>
          </a:p>
          <a:p>
            <a:endParaRPr lang="en-GB" sz="3200" dirty="0">
              <a:solidFill>
                <a:srgbClr val="FF0000"/>
              </a:solidFill>
            </a:endParaRPr>
          </a:p>
        </p:txBody>
      </p:sp>
      <p:sp>
        <p:nvSpPr>
          <p:cNvPr id="10" name="TextBox 9">
            <a:extLst>
              <a:ext uri="{FF2B5EF4-FFF2-40B4-BE49-F238E27FC236}">
                <a16:creationId xmlns:a16="http://schemas.microsoft.com/office/drawing/2014/main" id="{F1E903BA-7AB3-426A-BCB4-9AF668448EAD}"/>
              </a:ext>
            </a:extLst>
          </p:cNvPr>
          <p:cNvSpPr txBox="1"/>
          <p:nvPr/>
        </p:nvSpPr>
        <p:spPr>
          <a:xfrm>
            <a:off x="989818" y="5255721"/>
            <a:ext cx="12497582" cy="1938992"/>
          </a:xfrm>
          <a:prstGeom prst="rect">
            <a:avLst/>
          </a:prstGeom>
          <a:noFill/>
        </p:spPr>
        <p:txBody>
          <a:bodyPr wrap="square">
            <a:spAutoFit/>
          </a:bodyPr>
          <a:lstStyle/>
          <a:p>
            <a:r>
              <a:rPr lang="nl-NL" sz="4800" dirty="0"/>
              <a:t>WHAT ARE YOUR KEY TAKE AWAYS FROM TODAY?</a:t>
            </a:r>
            <a:endParaRPr lang="th-TH" sz="4800" dirty="0"/>
          </a:p>
          <a:p>
            <a:r>
              <a:rPr lang="th-TH" sz="4800" dirty="0"/>
              <a:t>สิ่งสำคัญที่สุดที่คุณได้รับในวันนี้</a:t>
            </a:r>
            <a:endParaRPr lang="en-GB" sz="4800" dirty="0"/>
          </a:p>
          <a:p>
            <a:r>
              <a:rPr lang="en-GB" sz="2400" dirty="0"/>
              <a:t> </a:t>
            </a:r>
          </a:p>
        </p:txBody>
      </p:sp>
    </p:spTree>
    <p:extLst>
      <p:ext uri="{BB962C8B-B14F-4D97-AF65-F5344CB8AC3E}">
        <p14:creationId xmlns:p14="http://schemas.microsoft.com/office/powerpoint/2010/main" val="2304156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28</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cs typeface="Assistant Bold" panose="020B0604020202020204" charset="-79"/>
              </a:rPr>
              <a:t>สรุป</a:t>
            </a:r>
            <a:endParaRPr lang="en-US" sz="7200"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Our Menu - Wrap It Up!">
            <a:extLst>
              <a:ext uri="{FF2B5EF4-FFF2-40B4-BE49-F238E27FC236}">
                <a16:creationId xmlns:a16="http://schemas.microsoft.com/office/drawing/2014/main" id="{79979C6A-9732-41F4-8393-D770C93E9C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1" r="11885"/>
          <a:stretch/>
        </p:blipFill>
        <p:spPr bwMode="auto">
          <a:xfrm>
            <a:off x="1143000" y="2476500"/>
            <a:ext cx="9215751" cy="6343834"/>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497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10349781"/>
          </a:xfrm>
          <a:prstGeom prst="rect">
            <a:avLst/>
          </a:prstGeom>
          <a:solidFill>
            <a:srgbClr val="0D8EA2"/>
          </a:solidFill>
        </p:spPr>
      </p:sp>
      <p:sp>
        <p:nvSpPr>
          <p:cNvPr id="3" name="AutoShape 3"/>
          <p:cNvSpPr/>
          <p:nvPr/>
        </p:nvSpPr>
        <p:spPr>
          <a:xfrm>
            <a:off x="6934200" y="9229725"/>
            <a:ext cx="9182100" cy="28575"/>
          </a:xfrm>
          <a:prstGeom prst="rect">
            <a:avLst/>
          </a:prstGeom>
          <a:solidFill>
            <a:srgbClr val="D4C0AB"/>
          </a:solidFill>
        </p:spPr>
      </p:sp>
      <p:sp>
        <p:nvSpPr>
          <p:cNvPr id="4" name="AutoShape 4"/>
          <p:cNvSpPr/>
          <p:nvPr/>
        </p:nvSpPr>
        <p:spPr>
          <a:xfrm>
            <a:off x="1110945" y="5651493"/>
            <a:ext cx="197461" cy="1905000"/>
          </a:xfrm>
          <a:prstGeom prst="rect">
            <a:avLst/>
          </a:prstGeom>
          <a:solidFill>
            <a:srgbClr val="FFFFFF"/>
          </a:solidFill>
        </p:spPr>
      </p:sp>
      <p:pic>
        <p:nvPicPr>
          <p:cNvPr id="5" name="Picture 5"/>
          <p:cNvPicPr>
            <a:picLocks noChangeAspect="1"/>
          </p:cNvPicPr>
          <p:nvPr/>
        </p:nvPicPr>
        <p:blipFill>
          <a:blip r:embed="rId3"/>
          <a:srcRect/>
          <a:stretch>
            <a:fillRect/>
          </a:stretch>
        </p:blipFill>
        <p:spPr>
          <a:xfrm>
            <a:off x="12204863" y="1191677"/>
            <a:ext cx="3985512" cy="1947807"/>
          </a:xfrm>
          <a:prstGeom prst="rect">
            <a:avLst/>
          </a:prstGeom>
        </p:spPr>
      </p:pic>
      <p:pic>
        <p:nvPicPr>
          <p:cNvPr id="6" name="Picture 6"/>
          <p:cNvPicPr>
            <a:picLocks noChangeAspect="1"/>
          </p:cNvPicPr>
          <p:nvPr/>
        </p:nvPicPr>
        <p:blipFill>
          <a:blip r:embed="rId4"/>
          <a:srcRect l="1592" r="26829"/>
          <a:stretch>
            <a:fillRect/>
          </a:stretch>
        </p:blipFill>
        <p:spPr>
          <a:xfrm>
            <a:off x="14696433" y="9301157"/>
            <a:ext cx="3435211" cy="985843"/>
          </a:xfrm>
          <a:prstGeom prst="rect">
            <a:avLst/>
          </a:prstGeom>
        </p:spPr>
      </p:pic>
      <p:sp>
        <p:nvSpPr>
          <p:cNvPr id="7" name="TextBox 7"/>
          <p:cNvSpPr txBox="1"/>
          <p:nvPr/>
        </p:nvSpPr>
        <p:spPr>
          <a:xfrm>
            <a:off x="501595" y="2944029"/>
            <a:ext cx="8140809" cy="487680"/>
          </a:xfrm>
          <a:prstGeom prst="rect">
            <a:avLst/>
          </a:prstGeom>
        </p:spPr>
        <p:txBody>
          <a:bodyPr lIns="0" tIns="0" rIns="0" bIns="0" rtlCol="0" anchor="t">
            <a:spAutoFit/>
          </a:bodyPr>
          <a:lstStyle/>
          <a:p>
            <a:pPr algn="ctr">
              <a:lnSpc>
                <a:spcPts val="3840"/>
              </a:lnSpc>
            </a:pPr>
            <a:r>
              <a:rPr lang="en-US" sz="3200">
                <a:solidFill>
                  <a:srgbClr val="FFFFFF"/>
                </a:solidFill>
                <a:latin typeface="Cormorant Garamond Bold Bold"/>
              </a:rPr>
              <a:t>Erasmus+ Capacity Building in Higher Education</a:t>
            </a:r>
          </a:p>
        </p:txBody>
      </p:sp>
      <p:sp>
        <p:nvSpPr>
          <p:cNvPr id="8" name="TextBox 8"/>
          <p:cNvSpPr txBox="1"/>
          <p:nvPr/>
        </p:nvSpPr>
        <p:spPr>
          <a:xfrm>
            <a:off x="10263594" y="3479334"/>
            <a:ext cx="7868050" cy="1748556"/>
          </a:xfrm>
          <a:prstGeom prst="rect">
            <a:avLst/>
          </a:prstGeom>
        </p:spPr>
        <p:txBody>
          <a:bodyPr lIns="0" tIns="0" rIns="0" bIns="0" rtlCol="0" anchor="t">
            <a:spAutoFit/>
          </a:bodyPr>
          <a:lstStyle/>
          <a:p>
            <a:pPr algn="ctr">
              <a:lnSpc>
                <a:spcPts val="4536"/>
              </a:lnSpc>
            </a:pPr>
            <a:r>
              <a:rPr lang="th-TH" sz="4200" spc="-105">
                <a:solidFill>
                  <a:srgbClr val="342D29"/>
                </a:solidFill>
                <a:latin typeface="Cormorant Garamond Bold Bold"/>
              </a:rPr>
              <a:t>เสริมสร้างศักยภาพเพื่อการพัฒนานวัตกรรมการประกอบการทางสังคม ท่ามกลางกระแสการเปลี่ยนแปลงการประกอบธุรกิจในประเทศไทยและเมียนมาร์</a:t>
            </a:r>
            <a:endParaRPr lang="en-US" sz="4200" spc="-105" dirty="0">
              <a:solidFill>
                <a:srgbClr val="342D29"/>
              </a:solidFill>
              <a:latin typeface="Cormorant Garamond Bold Bold"/>
            </a:endParaRPr>
          </a:p>
        </p:txBody>
      </p:sp>
      <p:sp>
        <p:nvSpPr>
          <p:cNvPr id="9" name="TextBox 9"/>
          <p:cNvSpPr txBox="1"/>
          <p:nvPr/>
        </p:nvSpPr>
        <p:spPr>
          <a:xfrm>
            <a:off x="1397214" y="6219079"/>
            <a:ext cx="7868050" cy="983731"/>
          </a:xfrm>
          <a:prstGeom prst="rect">
            <a:avLst/>
          </a:prstGeom>
        </p:spPr>
        <p:txBody>
          <a:bodyPr lIns="0" tIns="0" rIns="0" bIns="0" rtlCol="0" anchor="t">
            <a:spAutoFit/>
          </a:bodyPr>
          <a:lstStyle/>
          <a:p>
            <a:pPr marL="0" marR="0" lvl="0" indent="0" algn="l" rtl="0">
              <a:lnSpc>
                <a:spcPct val="140000"/>
              </a:lnSpc>
              <a:spcBef>
                <a:spcPts val="0"/>
              </a:spcBef>
              <a:spcAft>
                <a:spcPts val="0"/>
              </a:spcAft>
              <a:buClr>
                <a:srgbClr val="FFFFFF"/>
              </a:buClr>
              <a:buSzPts val="2100"/>
              <a:buFont typeface="Assistant"/>
              <a:buNone/>
            </a:pPr>
            <a:r>
              <a:rPr lang="th-TH" sz="2400" b="1" i="0" u="none" strike="noStrike" cap="none" dirty="0">
                <a:solidFill>
                  <a:srgbClr val="FFFFFF"/>
                </a:solidFill>
                <a:latin typeface="+mj-lt"/>
                <a:ea typeface="Assistant"/>
                <a:cs typeface="Assistant"/>
                <a:sym typeface="Assistant"/>
              </a:rPr>
              <a:t>โครงการอ้างอิง.</a:t>
            </a:r>
            <a:r>
              <a:rPr lang="en-US" sz="2400" b="1" i="0" u="none" strike="noStrike" cap="none" dirty="0">
                <a:solidFill>
                  <a:srgbClr val="FFFFFF"/>
                </a:solidFill>
                <a:latin typeface="+mj-lt"/>
                <a:ea typeface="Assistant"/>
                <a:cs typeface="Assistant"/>
                <a:sym typeface="Assistant"/>
              </a:rPr>
              <a:t>EPP-1-2019-1-AT-EPPKA2-CBHE-JP </a:t>
            </a:r>
            <a:endParaRPr lang="en-US" sz="2400" b="1" i="0" u="none" strike="noStrike" cap="none" dirty="0">
              <a:solidFill>
                <a:schemeClr val="dk1"/>
              </a:solidFill>
              <a:latin typeface="+mj-lt"/>
              <a:ea typeface="Assistant"/>
              <a:cs typeface="Calibri"/>
              <a:sym typeface="Calibri"/>
            </a:endParaRPr>
          </a:p>
          <a:p>
            <a:pPr marL="0" marR="0" lvl="0" indent="0" algn="l" rtl="0">
              <a:lnSpc>
                <a:spcPct val="140000"/>
              </a:lnSpc>
              <a:spcBef>
                <a:spcPts val="0"/>
              </a:spcBef>
              <a:spcAft>
                <a:spcPts val="0"/>
              </a:spcAft>
              <a:buClr>
                <a:srgbClr val="FFFFFF"/>
              </a:buClr>
              <a:buSzPts val="2100"/>
              <a:buFont typeface="Assistant"/>
              <a:buNone/>
            </a:pPr>
            <a:r>
              <a:rPr lang="th-TH" sz="2400" b="1" i="0" u="none" strike="noStrike" cap="none">
                <a:solidFill>
                  <a:schemeClr val="bg1"/>
                </a:solidFill>
                <a:latin typeface="+mj-lt"/>
                <a:ea typeface="Assistant"/>
                <a:cs typeface="Assistant"/>
                <a:sym typeface="Calibri"/>
              </a:rPr>
              <a:t>ระยะเวลา</a:t>
            </a:r>
            <a:r>
              <a:rPr lang="th-TH" sz="2400" b="1" i="0" u="none" strike="noStrike" cap="none">
                <a:solidFill>
                  <a:srgbClr val="FFFFFF"/>
                </a:solidFill>
                <a:latin typeface="+mj-lt"/>
                <a:ea typeface="Assistant"/>
                <a:cs typeface="Assistant"/>
                <a:sym typeface="Assistant"/>
              </a:rPr>
              <a:t>: 36 เดือน (15/01/2020-14/01/2023)</a:t>
            </a:r>
            <a:endParaRPr lang="th-TH" sz="2400" b="0" i="0" u="none" strike="noStrike" cap="none" dirty="0">
              <a:solidFill>
                <a:schemeClr val="dk1"/>
              </a:solidFill>
              <a:latin typeface="+mj-lt"/>
              <a:ea typeface="Calibri"/>
              <a:cs typeface="Calibri"/>
              <a:sym typeface="Calibri"/>
            </a:endParaRPr>
          </a:p>
        </p:txBody>
      </p:sp>
      <p:sp>
        <p:nvSpPr>
          <p:cNvPr id="10" name="Foliennummernplatzhalter 9"/>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3701549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16" name="TextBox 5"/>
          <p:cNvSpPr txBox="1"/>
          <p:nvPr/>
        </p:nvSpPr>
        <p:spPr>
          <a:xfrm>
            <a:off x="14472427" y="571500"/>
            <a:ext cx="4177989" cy="572144"/>
          </a:xfrm>
          <a:prstGeom prst="rect">
            <a:avLst/>
          </a:prstGeom>
        </p:spPr>
        <p:txBody>
          <a:bodyPr wrap="square" lIns="0" tIns="0" rIns="0" bIns="0" rtlCol="0" anchor="t">
            <a:spAutoFit/>
          </a:bodyPr>
          <a:lstStyle/>
          <a:p>
            <a:pPr>
              <a:lnSpc>
                <a:spcPts val="4420"/>
              </a:lnSpc>
            </a:pPr>
            <a:endParaRPr lang="en-US" sz="4400" b="1" spc="204" dirty="0">
              <a:solidFill>
                <a:schemeClr val="bg1"/>
              </a:solidFill>
              <a:latin typeface="Calibri" panose="020F0502020204030204" pitchFamily="34" charset="0"/>
              <a:cs typeface="Calibri" panose="020F0502020204030204" pitchFamily="34" charset="0"/>
            </a:endParaRPr>
          </a:p>
        </p:txBody>
      </p:sp>
      <p:sp>
        <p:nvSpPr>
          <p:cNvPr id="3" name="Foliennummernplatzhalter 2"/>
          <p:cNvSpPr>
            <a:spLocks noGrp="1"/>
          </p:cNvSpPr>
          <p:nvPr>
            <p:ph type="sldNum" sz="quarter" idx="12"/>
          </p:nvPr>
        </p:nvSpPr>
        <p:spPr/>
        <p:txBody>
          <a:bodyPr/>
          <a:lstStyle/>
          <a:p>
            <a:fld id="{B6F15528-21DE-4FAA-801E-634DDDAF4B2B}" type="slidenum">
              <a:rPr lang="en-US" smtClean="0"/>
              <a:pPr/>
              <a:t>3</a:t>
            </a:fld>
            <a:endParaRPr lang="en-US" dirty="0"/>
          </a:p>
        </p:txBody>
      </p:sp>
      <p:sp>
        <p:nvSpPr>
          <p:cNvPr id="15" name="TextBox 6"/>
          <p:cNvSpPr txBox="1"/>
          <p:nvPr/>
        </p:nvSpPr>
        <p:spPr>
          <a:xfrm>
            <a:off x="575076" y="1647668"/>
            <a:ext cx="13716143" cy="2139688"/>
          </a:xfrm>
          <a:prstGeom prst="rect">
            <a:avLst/>
          </a:prstGeom>
        </p:spPr>
        <p:txBody>
          <a:bodyPr wrap="square" lIns="0" tIns="0" rIns="0" bIns="0" rtlCol="0" anchor="t">
            <a:spAutoFit/>
          </a:bodyPr>
          <a:lstStyle/>
          <a:p>
            <a:pPr marL="342900" indent="-342900">
              <a:lnSpc>
                <a:spcPct val="150000"/>
              </a:lnSpc>
              <a:buFont typeface="Wingdings" panose="05000000000000000000" pitchFamily="2" charset="2"/>
              <a:buChar char="ü"/>
            </a:pPr>
            <a:endParaRPr lang="es-ES_tradnl" sz="3200" dirty="0">
              <a:latin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ü"/>
            </a:pPr>
            <a:endParaRPr lang="es-ES_tradnl" sz="3200" dirty="0">
              <a:latin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ü"/>
            </a:pPr>
            <a:endParaRPr lang="es-ES_tradnl" sz="3200" dirty="0">
              <a:latin typeface="Calibri" panose="020F0502020204030204" pitchFamily="34" charset="0"/>
              <a:cs typeface="Calibri" panose="020F0502020204030204" pitchFamily="34" charset="0"/>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utoShape 2">
            <a:extLst>
              <a:ext uri="{FF2B5EF4-FFF2-40B4-BE49-F238E27FC236}">
                <a16:creationId xmlns:a16="http://schemas.microsoft.com/office/drawing/2014/main" id="{B9470001-2894-4E4D-8ED8-7BDC7211AB57}"/>
              </a:ext>
            </a:extLst>
          </p:cNvPr>
          <p:cNvSpPr/>
          <p:nvPr/>
        </p:nvSpPr>
        <p:spPr>
          <a:xfrm>
            <a:off x="14351622" y="-590550"/>
            <a:ext cx="4419600" cy="11468100"/>
          </a:xfrm>
          <a:prstGeom prst="rect">
            <a:avLst/>
          </a:prstGeom>
          <a:solidFill>
            <a:srgbClr val="0D8EA2"/>
          </a:solidFill>
        </p:spPr>
      </p:sp>
      <p:pic>
        <p:nvPicPr>
          <p:cNvPr id="11" name="Picture 4" descr="Coolfinity - IceVolt 300 koelkast :: Buy Social">
            <a:extLst>
              <a:ext uri="{FF2B5EF4-FFF2-40B4-BE49-F238E27FC236}">
                <a16:creationId xmlns:a16="http://schemas.microsoft.com/office/drawing/2014/main" id="{BC49427A-8A32-4EE5-92F4-CCE511418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626" y="5330770"/>
            <a:ext cx="5518959" cy="35479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nne Miltenburg - THNK">
            <a:extLst>
              <a:ext uri="{FF2B5EF4-FFF2-40B4-BE49-F238E27FC236}">
                <a16:creationId xmlns:a16="http://schemas.microsoft.com/office/drawing/2014/main" id="{364FC1D8-910A-4EE5-9871-DDA584C80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018" y="2931364"/>
            <a:ext cx="4879136" cy="48791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FDE6DFB-1E5C-437D-AF03-3D66FCAFB18D}"/>
              </a:ext>
            </a:extLst>
          </p:cNvPr>
          <p:cNvSpPr txBox="1"/>
          <p:nvPr/>
        </p:nvSpPr>
        <p:spPr>
          <a:xfrm rot="5400000">
            <a:off x="12306299" y="4869105"/>
            <a:ext cx="8074376" cy="923330"/>
          </a:xfrm>
          <a:prstGeom prst="rect">
            <a:avLst/>
          </a:prstGeom>
          <a:noFill/>
        </p:spPr>
        <p:txBody>
          <a:bodyPr wrap="square" rtlCol="0">
            <a:spAutoFit/>
          </a:bodyPr>
          <a:lstStyle/>
          <a:p>
            <a:r>
              <a:rPr lang="en-GB" sz="5400" dirty="0">
                <a:solidFill>
                  <a:schemeClr val="bg1"/>
                </a:solidFill>
              </a:rPr>
              <a:t>Recap of day 1: inspiration</a:t>
            </a:r>
          </a:p>
        </p:txBody>
      </p:sp>
      <p:pic>
        <p:nvPicPr>
          <p:cNvPr id="2" name="Picture 1">
            <a:extLst>
              <a:ext uri="{FF2B5EF4-FFF2-40B4-BE49-F238E27FC236}">
                <a16:creationId xmlns:a16="http://schemas.microsoft.com/office/drawing/2014/main" id="{F4A0C0F6-CEB7-4B86-B771-86DF69C1F0EB}"/>
              </a:ext>
            </a:extLst>
          </p:cNvPr>
          <p:cNvPicPr>
            <a:picLocks noChangeAspect="1"/>
          </p:cNvPicPr>
          <p:nvPr/>
        </p:nvPicPr>
        <p:blipFill>
          <a:blip r:embed="rId6"/>
          <a:stretch>
            <a:fillRect/>
          </a:stretch>
        </p:blipFill>
        <p:spPr>
          <a:xfrm>
            <a:off x="1109250" y="2048943"/>
            <a:ext cx="5539829" cy="3117077"/>
          </a:xfrm>
          <a:prstGeom prst="rect">
            <a:avLst/>
          </a:prstGeom>
        </p:spPr>
      </p:pic>
    </p:spTree>
    <p:extLst>
      <p:ext uri="{BB962C8B-B14F-4D97-AF65-F5344CB8AC3E}">
        <p14:creationId xmlns:p14="http://schemas.microsoft.com/office/powerpoint/2010/main" val="2196280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3632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4</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Today: Social Business Canvas</a:t>
            </a:r>
            <a:endParaRPr lang="de-AT" dirty="0"/>
          </a:p>
        </p:txBody>
      </p:sp>
      <p:sp>
        <p:nvSpPr>
          <p:cNvPr id="23" name="Rechteck 22"/>
          <p:cNvSpPr/>
          <p:nvPr/>
        </p:nvSpPr>
        <p:spPr>
          <a:xfrm>
            <a:off x="278653" y="1783529"/>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1109229207"/>
              </p:ext>
            </p:extLst>
          </p:nvPr>
        </p:nvGraphicFramePr>
        <p:xfrm>
          <a:off x="363114" y="1786087"/>
          <a:ext cx="13935159" cy="7332812"/>
        </p:xfrm>
        <a:graphic>
          <a:graphicData uri="http://schemas.openxmlformats.org/drawingml/2006/table">
            <a:tbl>
              <a:tblPr firstRow="1" bandRow="1">
                <a:tableStyleId>{3C2FFA5D-87B4-456A-9821-1D502468CF0F}</a:tableStyleId>
              </a:tblPr>
              <a:tblGrid>
                <a:gridCol w="2894113">
                  <a:extLst>
                    <a:ext uri="{9D8B030D-6E8A-4147-A177-3AD203B41FA5}">
                      <a16:colId xmlns:a16="http://schemas.microsoft.com/office/drawing/2014/main" val="1299375779"/>
                    </a:ext>
                  </a:extLst>
                </a:gridCol>
                <a:gridCol w="2894113">
                  <a:extLst>
                    <a:ext uri="{9D8B030D-6E8A-4147-A177-3AD203B41FA5}">
                      <a16:colId xmlns:a16="http://schemas.microsoft.com/office/drawing/2014/main" val="3400536580"/>
                    </a:ext>
                  </a:extLst>
                </a:gridCol>
                <a:gridCol w="1447056">
                  <a:extLst>
                    <a:ext uri="{9D8B030D-6E8A-4147-A177-3AD203B41FA5}">
                      <a16:colId xmlns:a16="http://schemas.microsoft.com/office/drawing/2014/main" val="2774539066"/>
                    </a:ext>
                  </a:extLst>
                </a:gridCol>
                <a:gridCol w="1447056">
                  <a:extLst>
                    <a:ext uri="{9D8B030D-6E8A-4147-A177-3AD203B41FA5}">
                      <a16:colId xmlns:a16="http://schemas.microsoft.com/office/drawing/2014/main" val="4157807386"/>
                    </a:ext>
                  </a:extLst>
                </a:gridCol>
                <a:gridCol w="2358708">
                  <a:extLst>
                    <a:ext uri="{9D8B030D-6E8A-4147-A177-3AD203B41FA5}">
                      <a16:colId xmlns:a16="http://schemas.microsoft.com/office/drawing/2014/main" val="2882482274"/>
                    </a:ext>
                  </a:extLst>
                </a:gridCol>
                <a:gridCol w="2894113">
                  <a:extLst>
                    <a:ext uri="{9D8B030D-6E8A-4147-A177-3AD203B41FA5}">
                      <a16:colId xmlns:a16="http://schemas.microsoft.com/office/drawing/2014/main" val="507460476"/>
                    </a:ext>
                  </a:extLst>
                </a:gridCol>
              </a:tblGrid>
              <a:tr h="3670835">
                <a:tc>
                  <a:txBody>
                    <a:bodyPr/>
                    <a:lstStyle/>
                    <a:p>
                      <a:pPr marL="0" marR="0" lvl="0" indent="0" algn="l" rtl="0">
                        <a:lnSpc>
                          <a:spcPct val="100000"/>
                        </a:lnSpc>
                        <a:spcBef>
                          <a:spcPts val="0"/>
                        </a:spcBef>
                        <a:spcAft>
                          <a:spcPts val="0"/>
                        </a:spcAft>
                        <a:buClr>
                          <a:schemeClr val="dk1"/>
                        </a:buClr>
                        <a:buSzPts val="3200"/>
                        <a:buFont typeface="Calibri"/>
                        <a:buNone/>
                      </a:pPr>
                      <a:r>
                        <a:rPr lang="th-TH" sz="3600" u="none" strike="noStrike" cap="none" dirty="0">
                          <a:solidFill>
                            <a:schemeClr val="dk1"/>
                          </a:solidFill>
                        </a:rPr>
                        <a:t>การตลาด &amp; การสื่อสาร</a:t>
                      </a:r>
                    </a:p>
                    <a:p>
                      <a:endParaRPr lang="en-US" sz="32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0"/>
                        </a:spcAft>
                        <a:buClr>
                          <a:schemeClr val="dk1"/>
                        </a:buClr>
                        <a:buSzPts val="3200"/>
                        <a:buFont typeface="Calibri"/>
                        <a:buNone/>
                      </a:pPr>
                      <a:r>
                        <a:rPr lang="th-TH" sz="3600" dirty="0">
                          <a:solidFill>
                            <a:schemeClr val="dk1"/>
                          </a:solidFill>
                        </a:rPr>
                        <a:t>การจัดจำหน่าย</a:t>
                      </a:r>
                      <a:endParaRPr lang="th-TH" sz="3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600" dirty="0">
                          <a:solidFill>
                            <a:srgbClr val="008000"/>
                          </a:solidFill>
                          <a:latin typeface="Wingdings" panose="05000000000000000000" pitchFamily="2" charset="2"/>
                        </a:rPr>
                        <a:t>ü</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600" dirty="0">
                        <a:solidFill>
                          <a:srgbClr val="008000"/>
                        </a:solidFill>
                        <a:latin typeface="Wingdings" panose="05000000000000000000" pitchFamily="2" charset="2"/>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rtl="0">
                        <a:lnSpc>
                          <a:spcPct val="100000"/>
                        </a:lnSpc>
                        <a:spcBef>
                          <a:spcPts val="0"/>
                        </a:spcBef>
                        <a:spcAft>
                          <a:spcPts val="0"/>
                        </a:spcAft>
                        <a:buClr>
                          <a:schemeClr val="dk1"/>
                        </a:buClr>
                        <a:buSzPts val="3200"/>
                        <a:buFont typeface="Calibri"/>
                        <a:buNone/>
                      </a:pPr>
                      <a:r>
                        <a:rPr lang="th-TH" sz="3600" dirty="0">
                          <a:solidFill>
                            <a:schemeClr val="dk1"/>
                          </a:solidFill>
                        </a:rPr>
                        <a:t>สินค้า / บริการ และคุณค่า</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600" dirty="0">
                          <a:solidFill>
                            <a:srgbClr val="008000"/>
                          </a:solidFill>
                          <a:latin typeface="Wingdings" panose="05000000000000000000" pitchFamily="2" charset="2"/>
                        </a:rPr>
                        <a:t>ü</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lvl="0" indent="0" algn="l" rtl="0">
                        <a:spcBef>
                          <a:spcPts val="0"/>
                        </a:spcBef>
                        <a:spcAft>
                          <a:spcPts val="0"/>
                        </a:spcAft>
                        <a:buNone/>
                      </a:pPr>
                      <a:r>
                        <a:rPr lang="th-TH" sz="3600" dirty="0">
                          <a:solidFill>
                            <a:schemeClr val="dk1"/>
                          </a:solidFill>
                        </a:rPr>
                        <a:t>คู่แข่งขัน</a:t>
                      </a:r>
                      <a:endParaRPr lang="th-TH" sz="3600" dirty="0"/>
                    </a:p>
                    <a:p>
                      <a:endParaRPr lang="en-US" sz="3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600" dirty="0">
                          <a:solidFill>
                            <a:srgbClr val="008000"/>
                          </a:solidFill>
                          <a:latin typeface="Wingdings" panose="05000000000000000000" pitchFamily="2" charset="2"/>
                        </a:rPr>
                        <a:t>ü</a:t>
                      </a: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0"/>
                        </a:spcAft>
                        <a:buClr>
                          <a:schemeClr val="dk1"/>
                        </a:buClr>
                        <a:buSzPts val="3200"/>
                        <a:buFont typeface="Calibri"/>
                        <a:buNone/>
                      </a:pPr>
                      <a:r>
                        <a:rPr lang="th-TH" sz="3600" dirty="0">
                          <a:solidFill>
                            <a:schemeClr val="dk1"/>
                          </a:solidFill>
                        </a:rPr>
                        <a:t>กลุ่มลูกค้า</a:t>
                      </a:r>
                      <a:endParaRPr lang="th-TH" sz="36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3278972">
                <a:tc gridSpan="3">
                  <a:txBody>
                    <a:bodyPr/>
                    <a:lstStyle/>
                    <a:p>
                      <a:pPr marL="0" marR="0" lvl="0" indent="0" algn="l" rtl="0">
                        <a:spcBef>
                          <a:spcPts val="0"/>
                        </a:spcBef>
                        <a:spcAft>
                          <a:spcPts val="0"/>
                        </a:spcAft>
                        <a:buNone/>
                      </a:pPr>
                      <a:r>
                        <a:rPr lang="th-TH" sz="3600" b="1" dirty="0">
                          <a:solidFill>
                            <a:schemeClr val="dk1"/>
                          </a:solidFill>
                        </a:rPr>
                        <a:t>โครงสร้างต้นทุน</a:t>
                      </a:r>
                      <a:endParaRPr lang="th-TH" sz="3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pPr marL="0" marR="0" lvl="0" indent="0" algn="l" rtl="0">
                        <a:spcBef>
                          <a:spcPts val="0"/>
                        </a:spcBef>
                        <a:spcAft>
                          <a:spcPts val="0"/>
                        </a:spcAft>
                        <a:buNone/>
                      </a:pPr>
                      <a:r>
                        <a:rPr lang="th-TH" sz="3600" b="1" dirty="0">
                          <a:solidFill>
                            <a:schemeClr val="dk1"/>
                          </a:solidFill>
                        </a:rPr>
                        <a:t>กระแสรายได้</a:t>
                      </a:r>
                      <a:endParaRPr lang="th-TH" sz="3600" dirty="0"/>
                    </a:p>
                    <a:p>
                      <a:endParaRPr lang="en-US" sz="3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600" dirty="0">
                          <a:solidFill>
                            <a:srgbClr val="008000"/>
                          </a:solidFill>
                          <a:latin typeface="Wingdings" panose="05000000000000000000" pitchFamily="2" charset="2"/>
                        </a:rPr>
                        <a:t>ü</a:t>
                      </a:r>
                    </a:p>
                    <a:p>
                      <a:endParaRPr lang="en-US" sz="3200" b="1"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3957877" y="3100575"/>
            <a:ext cx="4827938" cy="4913184"/>
          </a:xfrm>
          <a:prstGeom prst="rect">
            <a:avLst/>
          </a:prstGeom>
        </p:spPr>
      </p:pic>
      <p:sp>
        <p:nvSpPr>
          <p:cNvPr id="11" name="Textfeld 10"/>
          <p:cNvSpPr txBox="1"/>
          <p:nvPr/>
        </p:nvSpPr>
        <p:spPr>
          <a:xfrm rot="39469">
            <a:off x="14523873" y="5067591"/>
            <a:ext cx="3272024" cy="769441"/>
          </a:xfrm>
          <a:prstGeom prst="rect">
            <a:avLst/>
          </a:prstGeom>
          <a:solidFill>
            <a:schemeClr val="bg1"/>
          </a:solidFill>
        </p:spPr>
        <p:txBody>
          <a:bodyPr wrap="square" rtlCol="0">
            <a:spAutoFit/>
          </a:bodyPr>
          <a:lstStyle/>
          <a:p>
            <a:pPr algn="ctr"/>
            <a:r>
              <a:rPr lang="th-TH" sz="4400" b="1" dirty="0">
                <a:solidFill>
                  <a:srgbClr val="008000"/>
                </a:solidFill>
                <a:latin typeface="Bahnschrift" panose="020B0502040204020203" pitchFamily="34" charset="0"/>
              </a:rPr>
              <a:t>มุมมองลูกค้า</a:t>
            </a:r>
            <a:endParaRPr lang="en-US" sz="4400" b="1" dirty="0">
              <a:solidFill>
                <a:srgbClr val="008000"/>
              </a:solidFill>
              <a:latin typeface="Bahnschrift" panose="020B0502040204020203" pitchFamily="34" charset="0"/>
            </a:endParaRPr>
          </a:p>
        </p:txBody>
      </p:sp>
      <p:sp>
        <p:nvSpPr>
          <p:cNvPr id="15" name="Textfeld 14"/>
          <p:cNvSpPr txBox="1"/>
          <p:nvPr/>
        </p:nvSpPr>
        <p:spPr>
          <a:xfrm>
            <a:off x="12682169" y="2255164"/>
            <a:ext cx="1447800" cy="1631216"/>
          </a:xfrm>
          <a:prstGeom prst="rect">
            <a:avLst/>
          </a:prstGeom>
          <a:noFill/>
        </p:spPr>
        <p:txBody>
          <a:bodyPr wrap="square" rtlCol="0">
            <a:spAutoFit/>
          </a:bodyPr>
          <a:lstStyle/>
          <a:p>
            <a:r>
              <a:rPr lang="en-US" sz="10000" dirty="0">
                <a:solidFill>
                  <a:srgbClr val="008000"/>
                </a:solidFill>
                <a:latin typeface="Wingdings" panose="05000000000000000000" pitchFamily="2" charset="2"/>
              </a:rPr>
              <a:t>ü</a:t>
            </a:r>
          </a:p>
        </p:txBody>
      </p:sp>
      <p:pic>
        <p:nvPicPr>
          <p:cNvPr id="19" name="Grafik 16">
            <a:extLst>
              <a:ext uri="{FF2B5EF4-FFF2-40B4-BE49-F238E27FC236}">
                <a16:creationId xmlns:a16="http://schemas.microsoft.com/office/drawing/2014/main" id="{C955CFC8-0EBA-4E9B-93BF-41F653C7E0A4}"/>
              </a:ext>
            </a:extLst>
          </p:cNvPr>
          <p:cNvPicPr>
            <a:picLocks noChangeAspect="1"/>
          </p:cNvPicPr>
          <p:nvPr/>
        </p:nvPicPr>
        <p:blipFill>
          <a:blip r:embed="rId6"/>
          <a:stretch>
            <a:fillRect/>
          </a:stretch>
        </p:blipFill>
        <p:spPr>
          <a:xfrm>
            <a:off x="765535" y="3081163"/>
            <a:ext cx="1619250" cy="1619250"/>
          </a:xfrm>
          <a:prstGeom prst="rect">
            <a:avLst/>
          </a:prstGeom>
        </p:spPr>
      </p:pic>
      <p:sp>
        <p:nvSpPr>
          <p:cNvPr id="25" name="TextBox 24">
            <a:extLst>
              <a:ext uri="{FF2B5EF4-FFF2-40B4-BE49-F238E27FC236}">
                <a16:creationId xmlns:a16="http://schemas.microsoft.com/office/drawing/2014/main" id="{040C08B7-E48E-48F2-9AAD-E6D2EF97591C}"/>
              </a:ext>
            </a:extLst>
          </p:cNvPr>
          <p:cNvSpPr txBox="1"/>
          <p:nvPr/>
        </p:nvSpPr>
        <p:spPr>
          <a:xfrm>
            <a:off x="1282948" y="6481169"/>
            <a:ext cx="1619250" cy="1569660"/>
          </a:xfrm>
          <a:prstGeom prst="rect">
            <a:avLst/>
          </a:prstGeom>
          <a:noFill/>
        </p:spPr>
        <p:txBody>
          <a:bodyPr wrap="square">
            <a:spAutoFit/>
          </a:bodyPr>
          <a:lstStyle/>
          <a:p>
            <a:r>
              <a:rPr lang="en-US" sz="9600" dirty="0">
                <a:solidFill>
                  <a:srgbClr val="008000"/>
                </a:solidFill>
                <a:latin typeface="Wingdings" panose="05000000000000000000" pitchFamily="2" charset="2"/>
              </a:rPr>
              <a:t>ü</a:t>
            </a:r>
          </a:p>
        </p:txBody>
      </p:sp>
      <p:pic>
        <p:nvPicPr>
          <p:cNvPr id="26" name="Grafik 16">
            <a:extLst>
              <a:ext uri="{FF2B5EF4-FFF2-40B4-BE49-F238E27FC236}">
                <a16:creationId xmlns:a16="http://schemas.microsoft.com/office/drawing/2014/main" id="{37044C99-274B-48D1-BD06-6C84B1361CB2}"/>
              </a:ext>
            </a:extLst>
          </p:cNvPr>
          <p:cNvPicPr>
            <a:picLocks noChangeAspect="1"/>
          </p:cNvPicPr>
          <p:nvPr/>
        </p:nvPicPr>
        <p:blipFill>
          <a:blip r:embed="rId6"/>
          <a:stretch>
            <a:fillRect/>
          </a:stretch>
        </p:blipFill>
        <p:spPr>
          <a:xfrm>
            <a:off x="5037132" y="3391210"/>
            <a:ext cx="990340" cy="990340"/>
          </a:xfrm>
          <a:prstGeom prst="rect">
            <a:avLst/>
          </a:prstGeom>
        </p:spPr>
      </p:pic>
    </p:spTree>
    <p:extLst>
      <p:ext uri="{BB962C8B-B14F-4D97-AF65-F5344CB8AC3E}">
        <p14:creationId xmlns:p14="http://schemas.microsoft.com/office/powerpoint/2010/main" val="3470776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3632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5</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Social Business Canvas</a:t>
            </a:r>
            <a:endParaRPr lang="de-AT" dirty="0"/>
          </a:p>
        </p:txBody>
      </p:sp>
      <p:sp>
        <p:nvSpPr>
          <p:cNvPr id="23" name="Rechteck 22"/>
          <p:cNvSpPr/>
          <p:nvPr/>
        </p:nvSpPr>
        <p:spPr>
          <a:xfrm>
            <a:off x="278653" y="1783529"/>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1695731570"/>
              </p:ext>
            </p:extLst>
          </p:nvPr>
        </p:nvGraphicFramePr>
        <p:xfrm>
          <a:off x="609600" y="1984566"/>
          <a:ext cx="13882768" cy="6766414"/>
        </p:xfrm>
        <a:graphic>
          <a:graphicData uri="http://schemas.openxmlformats.org/drawingml/2006/table">
            <a:tbl>
              <a:tblPr firstRow="1" bandRow="1">
                <a:tableStyleId>{3C2FFA5D-87B4-456A-9821-1D502468CF0F}</a:tableStyleId>
              </a:tblPr>
              <a:tblGrid>
                <a:gridCol w="2883232">
                  <a:extLst>
                    <a:ext uri="{9D8B030D-6E8A-4147-A177-3AD203B41FA5}">
                      <a16:colId xmlns:a16="http://schemas.microsoft.com/office/drawing/2014/main" val="1299375779"/>
                    </a:ext>
                  </a:extLst>
                </a:gridCol>
                <a:gridCol w="2992469">
                  <a:extLst>
                    <a:ext uri="{9D8B030D-6E8A-4147-A177-3AD203B41FA5}">
                      <a16:colId xmlns:a16="http://schemas.microsoft.com/office/drawing/2014/main" val="3400536580"/>
                    </a:ext>
                  </a:extLst>
                </a:gridCol>
                <a:gridCol w="1332379">
                  <a:extLst>
                    <a:ext uri="{9D8B030D-6E8A-4147-A177-3AD203B41FA5}">
                      <a16:colId xmlns:a16="http://schemas.microsoft.com/office/drawing/2014/main" val="2774539066"/>
                    </a:ext>
                  </a:extLst>
                </a:gridCol>
                <a:gridCol w="1441616">
                  <a:extLst>
                    <a:ext uri="{9D8B030D-6E8A-4147-A177-3AD203B41FA5}">
                      <a16:colId xmlns:a16="http://schemas.microsoft.com/office/drawing/2014/main" val="4157807386"/>
                    </a:ext>
                  </a:extLst>
                </a:gridCol>
                <a:gridCol w="2349840">
                  <a:extLst>
                    <a:ext uri="{9D8B030D-6E8A-4147-A177-3AD203B41FA5}">
                      <a16:colId xmlns:a16="http://schemas.microsoft.com/office/drawing/2014/main" val="2882482274"/>
                    </a:ext>
                  </a:extLst>
                </a:gridCol>
                <a:gridCol w="2883232">
                  <a:extLst>
                    <a:ext uri="{9D8B030D-6E8A-4147-A177-3AD203B41FA5}">
                      <a16:colId xmlns:a16="http://schemas.microsoft.com/office/drawing/2014/main" val="507460476"/>
                    </a:ext>
                  </a:extLst>
                </a:gridCol>
              </a:tblGrid>
              <a:tr h="4343083">
                <a:tc>
                  <a:txBody>
                    <a:bodyPr/>
                    <a:lstStyle/>
                    <a:p>
                      <a:pPr marL="0" marR="0" lvl="0" indent="0" algn="l" rtl="0">
                        <a:lnSpc>
                          <a:spcPct val="100000"/>
                        </a:lnSpc>
                        <a:spcBef>
                          <a:spcPts val="0"/>
                        </a:spcBef>
                        <a:spcAft>
                          <a:spcPts val="0"/>
                        </a:spcAft>
                        <a:buClr>
                          <a:schemeClr val="dk1"/>
                        </a:buClr>
                        <a:buSzPts val="3200"/>
                        <a:buFont typeface="Calibri"/>
                        <a:buNone/>
                      </a:pPr>
                      <a:r>
                        <a:rPr lang="th-TH" sz="3200" dirty="0">
                          <a:solidFill>
                            <a:schemeClr val="dk1"/>
                          </a:solidFill>
                        </a:rPr>
                        <a:t>การตลาด &amp; การสื่อสาร</a:t>
                      </a:r>
                      <a:endParaRPr lang="th-TH" sz="3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you need?</a:t>
                      </a:r>
                      <a:endParaRPr lang="en-US" sz="3200" dirty="0">
                        <a:solidFill>
                          <a:schemeClr val="tx1"/>
                        </a:solidFill>
                      </a:endParaRPr>
                    </a:p>
                    <a:p>
                      <a:endParaRPr lang="en-US" sz="32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tx1"/>
                          </a:solidFill>
                        </a:rPr>
                        <a:t>การจัดจำหน่าย</a:t>
                      </a:r>
                      <a:endParaRPr lang="en-US" sz="3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dk1"/>
                          </a:solidFill>
                        </a:rPr>
                        <a:t>สินค้า/บริการ และข้อเสนอ</a:t>
                      </a:r>
                      <a:endParaRPr lang="th-TH" sz="3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aseline="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lvl="0" indent="0" algn="l" rtl="0">
                        <a:spcBef>
                          <a:spcPts val="0"/>
                        </a:spcBef>
                        <a:spcAft>
                          <a:spcPts val="0"/>
                        </a:spcAft>
                        <a:buNone/>
                      </a:pPr>
                      <a:r>
                        <a:rPr lang="th-TH" sz="3200" dirty="0">
                          <a:solidFill>
                            <a:schemeClr val="dk1"/>
                          </a:solidFill>
                        </a:rPr>
                        <a:t>คู่แข่งขัน</a:t>
                      </a:r>
                      <a:endParaRPr lang="th-TH" sz="3200" dirty="0"/>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0"/>
                        </a:spcAft>
                        <a:buClr>
                          <a:schemeClr val="dk1"/>
                        </a:buClr>
                        <a:buSzPts val="3200"/>
                        <a:buFont typeface="Calibri"/>
                        <a:buNone/>
                      </a:pPr>
                      <a:r>
                        <a:rPr lang="th-TH" sz="3200" dirty="0">
                          <a:solidFill>
                            <a:schemeClr val="dk1"/>
                          </a:solidFill>
                        </a:rPr>
                        <a:t>กลุ่มฐานลูกค้า</a:t>
                      </a:r>
                      <a:endParaRPr lang="th-TH" sz="3200" dirty="0"/>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2423331">
                <a:tc gridSpan="3">
                  <a:txBody>
                    <a:bodyPr/>
                    <a:lstStyle/>
                    <a:p>
                      <a:r>
                        <a:rPr lang="en-US" sz="3200" b="1" dirty="0">
                          <a:solidFill>
                            <a:schemeClr val="tx1"/>
                          </a:solidFill>
                        </a:rPr>
                        <a:t>Cost Structure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pPr marL="0" marR="0" lvl="0" indent="0" algn="l" rtl="0">
                        <a:spcBef>
                          <a:spcPts val="0"/>
                        </a:spcBef>
                        <a:spcAft>
                          <a:spcPts val="0"/>
                        </a:spcAft>
                        <a:buNone/>
                      </a:pPr>
                      <a:r>
                        <a:rPr lang="th-TH" sz="3200" b="1" dirty="0"/>
                        <a:t>กระแสรายได้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4109820" y="3217362"/>
            <a:ext cx="4827938" cy="4913184"/>
          </a:xfrm>
          <a:prstGeom prst="rect">
            <a:avLst/>
          </a:prstGeom>
        </p:spPr>
      </p:pic>
      <p:sp>
        <p:nvSpPr>
          <p:cNvPr id="11" name="Textfeld 10"/>
          <p:cNvSpPr txBox="1"/>
          <p:nvPr/>
        </p:nvSpPr>
        <p:spPr>
          <a:xfrm rot="39469">
            <a:off x="14829325" y="5171968"/>
            <a:ext cx="3272024" cy="769441"/>
          </a:xfrm>
          <a:prstGeom prst="rect">
            <a:avLst/>
          </a:prstGeom>
          <a:solidFill>
            <a:schemeClr val="bg1"/>
          </a:solidFill>
        </p:spPr>
        <p:txBody>
          <a:bodyPr wrap="square" rtlCol="0">
            <a:spAutoFit/>
          </a:bodyPr>
          <a:lstStyle/>
          <a:p>
            <a:pPr algn="ctr"/>
            <a:r>
              <a:rPr lang="th-TH" sz="4400" b="1" dirty="0">
                <a:solidFill>
                  <a:srgbClr val="008000"/>
                </a:solidFill>
                <a:latin typeface="Bahnschrift" panose="020B0502040204020203" pitchFamily="34" charset="0"/>
              </a:rPr>
              <a:t>มุมมองลูกค้า</a:t>
            </a:r>
            <a:endParaRPr lang="en-US" sz="4400" b="1" dirty="0">
              <a:solidFill>
                <a:srgbClr val="008000"/>
              </a:solidFill>
              <a:latin typeface="Bahnschrift" panose="020B0502040204020203" pitchFamily="34" charset="0"/>
            </a:endParaRPr>
          </a:p>
        </p:txBody>
      </p:sp>
      <p:sp>
        <p:nvSpPr>
          <p:cNvPr id="8" name="Textfeld 7"/>
          <p:cNvSpPr txBox="1"/>
          <p:nvPr/>
        </p:nvSpPr>
        <p:spPr>
          <a:xfrm>
            <a:off x="11632766" y="2705814"/>
            <a:ext cx="2911501" cy="2246769"/>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cs typeface="+mj-cs"/>
                <a:sym typeface="Calibri"/>
              </a:rPr>
              <a:t>กลุ่มเป้าหมายที่จะซื้อสินค้าหรือบริการ</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cs typeface="+mj-cs"/>
                <a:sym typeface="Calibri"/>
              </a:rPr>
              <a:t>อายุ อาศัยในเมือง/ชุมชน สถานะครอบครัว เพศ การศึกษาและอื่นๆ</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cs typeface="+mj-cs"/>
                <a:sym typeface="Calibri"/>
              </a:rPr>
              <a:t>ได้รับข้อมูลมาจากแหล่งใด</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cs typeface="+mj-cs"/>
                <a:sym typeface="Calibri"/>
              </a:rPr>
              <a:t>ปัจจัยหลักในการตัดสินใจซื้อสินค้าและบริการ</a:t>
            </a:r>
            <a:endParaRPr lang="th-TH" sz="2000" dirty="0">
              <a:latin typeface="+mj-lt"/>
              <a:cs typeface="+mj-cs"/>
            </a:endParaRPr>
          </a:p>
        </p:txBody>
      </p:sp>
      <p:sp>
        <p:nvSpPr>
          <p:cNvPr id="9" name="Textfeld 8"/>
          <p:cNvSpPr txBox="1"/>
          <p:nvPr/>
        </p:nvSpPr>
        <p:spPr>
          <a:xfrm>
            <a:off x="6465020" y="2986998"/>
            <a:ext cx="2944006" cy="1938992"/>
          </a:xfrm>
          <a:prstGeom prst="rect">
            <a:avLst/>
          </a:prstGeom>
          <a:noFill/>
        </p:spPr>
        <p:txBody>
          <a:bodyPr wrap="square" rtlCol="0">
            <a:spAutoFit/>
          </a:bodyPr>
          <a:lstStyle/>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mj-lt"/>
                <a:cs typeface="+mj-cs"/>
                <a:sym typeface="Calibri"/>
              </a:rPr>
              <a:t>คุณลักษณะของผลิตภัณฑ์ สินค้า/บริการ</a:t>
            </a:r>
            <a:endParaRPr lang="th-TH" sz="2000" dirty="0">
              <a:latin typeface="+mj-lt"/>
              <a:cs typeface="+mj-cs"/>
            </a:endParaRPr>
          </a:p>
          <a:p>
            <a:pPr marL="120650" marR="0" lvl="0" indent="-120650" algn="l" rtl="0">
              <a:spcBef>
                <a:spcPts val="0"/>
              </a:spcBef>
              <a:spcAft>
                <a:spcPts val="0"/>
              </a:spcAft>
              <a:buClr>
                <a:schemeClr val="dk1"/>
              </a:buClr>
              <a:buSzPts val="1800"/>
              <a:buFont typeface="Arial"/>
              <a:buChar char="•"/>
            </a:pPr>
            <a:r>
              <a:rPr lang="en-US" sz="2000" dirty="0">
                <a:solidFill>
                  <a:schemeClr val="dk1"/>
                </a:solidFill>
                <a:latin typeface="+mj-lt"/>
                <a:ea typeface="Calibri"/>
                <a:cs typeface="+mj-cs"/>
                <a:sym typeface="Calibri"/>
              </a:rPr>
              <a:t> </a:t>
            </a:r>
            <a:r>
              <a:rPr lang="th-TH" sz="2000" dirty="0">
                <a:solidFill>
                  <a:schemeClr val="dk1"/>
                </a:solidFill>
                <a:latin typeface="+mj-lt"/>
                <a:ea typeface="Calibri"/>
                <a:cs typeface="+mj-cs"/>
                <a:sym typeface="Calibri"/>
              </a:rPr>
              <a:t>ลักษณะสินค้าและบริการ</a:t>
            </a:r>
            <a:endParaRPr lang="en-US" sz="2000" dirty="0">
              <a:latin typeface="+mj-lt"/>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mj-lt"/>
                <a:cs typeface="+mj-cs"/>
                <a:sym typeface="Calibri"/>
              </a:rPr>
              <a:t>ผลิตภัณฑ์ของคุณมีองค์ประกอบ</a:t>
            </a:r>
            <a:endParaRPr lang="en-US" sz="2000" dirty="0">
              <a:latin typeface="+mj-lt"/>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mj-lt"/>
                <a:cs typeface="+mj-cs"/>
                <a:sym typeface="Calibri"/>
              </a:rPr>
              <a:t>มีข้อเสนออะไรที่แตกต่างในด้านสินค้าและบริการ</a:t>
            </a:r>
            <a:endParaRPr lang="th-TH" sz="2000" dirty="0">
              <a:latin typeface="+mj-lt"/>
              <a:cs typeface="+mj-cs"/>
            </a:endParaRPr>
          </a:p>
        </p:txBody>
      </p:sp>
      <p:sp>
        <p:nvSpPr>
          <p:cNvPr id="10" name="Textfeld 9"/>
          <p:cNvSpPr txBox="1"/>
          <p:nvPr/>
        </p:nvSpPr>
        <p:spPr>
          <a:xfrm>
            <a:off x="609600" y="6809912"/>
            <a:ext cx="6867779" cy="1785104"/>
          </a:xfrm>
          <a:prstGeom prst="rect">
            <a:avLst/>
          </a:prstGeom>
          <a:noFill/>
        </p:spPr>
        <p:txBody>
          <a:bodyPr wrap="square" rtlCol="0">
            <a:spAutoFit/>
          </a:bodyPr>
          <a:lstStyle/>
          <a:p>
            <a:pPr marR="0" lvl="0" algn="l" rtl="0">
              <a:spcBef>
                <a:spcPts val="0"/>
              </a:spcBef>
              <a:spcAft>
                <a:spcPts val="0"/>
              </a:spcAft>
              <a:buClr>
                <a:schemeClr val="dk1"/>
              </a:buClr>
              <a:buSzPts val="1800"/>
            </a:pPr>
            <a:r>
              <a:rPr lang="th-TH" sz="3200" b="1" dirty="0">
                <a:solidFill>
                  <a:schemeClr val="dk1"/>
                </a:solidFill>
                <a:latin typeface="+mj-lt"/>
                <a:sym typeface="Calibri"/>
              </a:rPr>
              <a:t>    โครงสร้างต้นทุน</a:t>
            </a: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cs typeface="+mj-cs"/>
                <a:sym typeface="Calibri"/>
              </a:rPr>
              <a:t>อะไรเป็นต้นทุนหลักในการขับเคลื่อนธุรกิจ (พนักงาน การผลิต การออบแบบ วัสดุอุปกรณ์ เทคโนโลยี และอื่นๆ</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latin typeface="+mj-lt"/>
                <a:cs typeface="+mj-cs"/>
              </a:rPr>
              <a:t>อะไรคือตัวขับเคลื่อนที่สำคัญของคุณ </a:t>
            </a:r>
          </a:p>
          <a:p>
            <a:endParaRPr lang="en-US" dirty="0"/>
          </a:p>
        </p:txBody>
      </p:sp>
      <p:sp>
        <p:nvSpPr>
          <p:cNvPr id="13" name="Textfeld 12"/>
          <p:cNvSpPr txBox="1"/>
          <p:nvPr/>
        </p:nvSpPr>
        <p:spPr>
          <a:xfrm>
            <a:off x="7772400" y="6809912"/>
            <a:ext cx="5562600" cy="1323439"/>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อะไรคือสิ่งที่คุ้มค่าเหมาะสมกับราคาลูกค้ายินดีจะจ่าย</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แหล่งที่มาของรายได้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ช่องทางในการชำระสินค้า</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มีการเสนอการรับบริจาคร่วมด้วยไหม</a:t>
            </a:r>
            <a:endParaRPr lang="th-TH" sz="2000" dirty="0">
              <a:cs typeface="+mj-cs"/>
            </a:endParaRPr>
          </a:p>
        </p:txBody>
      </p:sp>
      <p:sp>
        <p:nvSpPr>
          <p:cNvPr id="14" name="Textfeld 13"/>
          <p:cNvSpPr txBox="1"/>
          <p:nvPr/>
        </p:nvSpPr>
        <p:spPr>
          <a:xfrm>
            <a:off x="9300196" y="2505702"/>
            <a:ext cx="2280671" cy="2492990"/>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cs typeface="+mj-cs"/>
                <a:sym typeface="Calibri"/>
              </a:rPr>
              <a:t>คู่แข่งขันทางตรง</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cs typeface="+mj-cs"/>
                <a:sym typeface="Calibri"/>
              </a:rPr>
              <a:t>คู่แข่งขันทางอ้อม</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cs typeface="+mj-cs"/>
                <a:sym typeface="Calibri"/>
              </a:rPr>
              <a:t>การตอบสนองความต้องการของลูกค้าจากคู่แข่งขัน</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cs typeface="+mj-cs"/>
                <a:sym typeface="Calibri"/>
              </a:rPr>
              <a:t>จุดขายผลิตภัณฑ์</a:t>
            </a:r>
            <a:endParaRPr lang="th-TH" sz="2000" dirty="0">
              <a:latin typeface="+mj-lt"/>
              <a:cs typeface="+mj-cs"/>
            </a:endParaRPr>
          </a:p>
          <a:p>
            <a:br>
              <a:rPr lang="en-US" dirty="0"/>
            </a:br>
            <a:endParaRPr lang="en-US" dirty="0"/>
          </a:p>
        </p:txBody>
      </p:sp>
      <p:sp>
        <p:nvSpPr>
          <p:cNvPr id="19" name="Textfeld 4">
            <a:extLst>
              <a:ext uri="{FF2B5EF4-FFF2-40B4-BE49-F238E27FC236}">
                <a16:creationId xmlns:a16="http://schemas.microsoft.com/office/drawing/2014/main" id="{E67ECA7F-7D05-4206-9EE7-E4477F74B0FE}"/>
              </a:ext>
            </a:extLst>
          </p:cNvPr>
          <p:cNvSpPr txBox="1"/>
          <p:nvPr/>
        </p:nvSpPr>
        <p:spPr>
          <a:xfrm>
            <a:off x="528139" y="2995433"/>
            <a:ext cx="2928478" cy="3416320"/>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ea typeface="Calibri"/>
                <a:cs typeface="+mj-cs"/>
                <a:sym typeface="Calibri"/>
              </a:rPr>
              <a:t>บริษัทคุณเป็นสินค้าแบบไหน</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ea typeface="Calibri"/>
                <a:cs typeface="+mj-cs"/>
                <a:sym typeface="Calibri"/>
              </a:rPr>
              <a:t>คุณทำธุรกิจเกี่ยวกับอะไร</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ea typeface="Calibri"/>
                <a:cs typeface="+mj-cs"/>
                <a:sym typeface="Calibri"/>
              </a:rPr>
              <a:t>ทำไมสินค้าของคุณมีความสำคัญ</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ea typeface="Calibri"/>
                <a:cs typeface="+mj-cs"/>
                <a:sym typeface="Calibri"/>
              </a:rPr>
              <a:t>สาระสำคัญของสินค้าของคุณ</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ea typeface="Calibri"/>
                <a:cs typeface="+mj-cs"/>
                <a:sym typeface="Calibri"/>
              </a:rPr>
              <a:t>ใครคือกลุ่มลูกค้า</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ea typeface="Calibri"/>
                <a:cs typeface="+mj-cs"/>
                <a:sym typeface="Calibri"/>
              </a:rPr>
              <a:t>ปัจจัยที่ทำให้ลูกค้าคำนึงถึงสินค้าของคุณ</a:t>
            </a:r>
            <a:endParaRPr lang="th-TH" sz="2000" dirty="0">
              <a:latin typeface="+mj-lt"/>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mj-lt"/>
                <a:ea typeface="Calibri"/>
                <a:cs typeface="+mj-cs"/>
                <a:sym typeface="Calibri"/>
              </a:rPr>
              <a:t>คุณจะทำให้สินค้าบรรลุตรงตามเป้าหมายได้อย่างไร</a:t>
            </a:r>
            <a:endParaRPr lang="th-TH" sz="2000" dirty="0">
              <a:latin typeface="+mj-lt"/>
              <a:cs typeface="+mj-cs"/>
            </a:endParaRPr>
          </a:p>
          <a:p>
            <a:pPr fontAlgn="base"/>
            <a:endParaRPr lang="en-US" dirty="0"/>
          </a:p>
          <a:p>
            <a:endParaRPr lang="en-US" dirty="0"/>
          </a:p>
        </p:txBody>
      </p:sp>
      <p:sp>
        <p:nvSpPr>
          <p:cNvPr id="15" name="Rectangle 14">
            <a:extLst>
              <a:ext uri="{FF2B5EF4-FFF2-40B4-BE49-F238E27FC236}">
                <a16:creationId xmlns:a16="http://schemas.microsoft.com/office/drawing/2014/main" id="{CCF1A0BC-F02B-474D-AC6C-DA553B3574F7}"/>
              </a:ext>
            </a:extLst>
          </p:cNvPr>
          <p:cNvSpPr/>
          <p:nvPr/>
        </p:nvSpPr>
        <p:spPr>
          <a:xfrm>
            <a:off x="427100" y="1898837"/>
            <a:ext cx="2881070" cy="4399863"/>
          </a:xfrm>
          <a:prstGeom prst="rect">
            <a:avLst/>
          </a:prstGeom>
          <a:noFill/>
          <a:ln w="152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02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3632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6</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Social Business Canvas</a:t>
            </a:r>
            <a:endParaRPr lang="de-AT" dirty="0"/>
          </a:p>
        </p:txBody>
      </p:sp>
      <p:sp>
        <p:nvSpPr>
          <p:cNvPr id="23" name="Rechteck 22"/>
          <p:cNvSpPr/>
          <p:nvPr/>
        </p:nvSpPr>
        <p:spPr>
          <a:xfrm>
            <a:off x="278653" y="1783529"/>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334542944"/>
              </p:ext>
            </p:extLst>
          </p:nvPr>
        </p:nvGraphicFramePr>
        <p:xfrm>
          <a:off x="468953" y="1990550"/>
          <a:ext cx="13935159" cy="6760429"/>
        </p:xfrm>
        <a:graphic>
          <a:graphicData uri="http://schemas.openxmlformats.org/drawingml/2006/table">
            <a:tbl>
              <a:tblPr firstRow="1" bandRow="1">
                <a:tableStyleId>{3C2FFA5D-87B4-456A-9821-1D502468CF0F}</a:tableStyleId>
              </a:tblPr>
              <a:tblGrid>
                <a:gridCol w="2894113">
                  <a:extLst>
                    <a:ext uri="{9D8B030D-6E8A-4147-A177-3AD203B41FA5}">
                      <a16:colId xmlns:a16="http://schemas.microsoft.com/office/drawing/2014/main" val="1299375779"/>
                    </a:ext>
                  </a:extLst>
                </a:gridCol>
                <a:gridCol w="3003762">
                  <a:extLst>
                    <a:ext uri="{9D8B030D-6E8A-4147-A177-3AD203B41FA5}">
                      <a16:colId xmlns:a16="http://schemas.microsoft.com/office/drawing/2014/main" val="3400536580"/>
                    </a:ext>
                  </a:extLst>
                </a:gridCol>
                <a:gridCol w="1337407">
                  <a:extLst>
                    <a:ext uri="{9D8B030D-6E8A-4147-A177-3AD203B41FA5}">
                      <a16:colId xmlns:a16="http://schemas.microsoft.com/office/drawing/2014/main" val="2774539066"/>
                    </a:ext>
                  </a:extLst>
                </a:gridCol>
                <a:gridCol w="1447056">
                  <a:extLst>
                    <a:ext uri="{9D8B030D-6E8A-4147-A177-3AD203B41FA5}">
                      <a16:colId xmlns:a16="http://schemas.microsoft.com/office/drawing/2014/main" val="4157807386"/>
                    </a:ext>
                  </a:extLst>
                </a:gridCol>
                <a:gridCol w="2358708">
                  <a:extLst>
                    <a:ext uri="{9D8B030D-6E8A-4147-A177-3AD203B41FA5}">
                      <a16:colId xmlns:a16="http://schemas.microsoft.com/office/drawing/2014/main" val="2882482274"/>
                    </a:ext>
                  </a:extLst>
                </a:gridCol>
                <a:gridCol w="2894113">
                  <a:extLst>
                    <a:ext uri="{9D8B030D-6E8A-4147-A177-3AD203B41FA5}">
                      <a16:colId xmlns:a16="http://schemas.microsoft.com/office/drawing/2014/main" val="507460476"/>
                    </a:ext>
                  </a:extLst>
                </a:gridCol>
              </a:tblGrid>
              <a:tr h="43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dk1"/>
                          </a:solidFill>
                        </a:rPr>
                        <a:t>การตลาด &amp; การสื่อสาร</a:t>
                      </a:r>
                      <a:endParaRPr lang="th-TH" sz="3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you need?</a:t>
                      </a:r>
                      <a:endParaRPr lang="en-US" sz="3200" dirty="0">
                        <a:solidFill>
                          <a:schemeClr val="tx1"/>
                        </a:solidFill>
                      </a:endParaRPr>
                    </a:p>
                    <a:p>
                      <a:endParaRPr lang="en-US" sz="32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rPr>
                        <a:t>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dk1"/>
                          </a:solidFill>
                        </a:rPr>
                        <a:t>สินค้า/บริการ และข้อเสนอ</a:t>
                      </a:r>
                      <a:endParaRPr lang="th-TH" sz="3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aseline="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dk1"/>
                          </a:solidFill>
                        </a:rPr>
                        <a:t>คู่แข่งขัน</a:t>
                      </a:r>
                      <a:endParaRPr lang="th-TH" sz="3200" dirty="0"/>
                    </a:p>
                    <a:p>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0"/>
                        </a:spcAft>
                        <a:buClr>
                          <a:schemeClr val="dk1"/>
                        </a:buClr>
                        <a:buSzPts val="3200"/>
                        <a:buFont typeface="Calibri"/>
                        <a:buNone/>
                      </a:pPr>
                      <a:r>
                        <a:rPr lang="th-TH" sz="3200" dirty="0">
                          <a:solidFill>
                            <a:schemeClr val="dk1"/>
                          </a:solidFill>
                        </a:rPr>
                        <a:t>กลุ่มฐานลูกค้า</a:t>
                      </a:r>
                      <a:endParaRPr lang="th-TH" sz="32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2421188">
                <a:tc gridSpan="3">
                  <a:txBody>
                    <a:bodyPr/>
                    <a:lstStyle/>
                    <a:p>
                      <a:r>
                        <a:rPr lang="en-US" sz="3200" b="1" dirty="0">
                          <a:solidFill>
                            <a:schemeClr val="tx1"/>
                          </a:solidFill>
                        </a:rPr>
                        <a:t>Cost Structure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pPr marL="0" marR="0" lvl="0" indent="0" algn="l" rtl="0">
                        <a:spcBef>
                          <a:spcPts val="0"/>
                        </a:spcBef>
                        <a:spcAft>
                          <a:spcPts val="0"/>
                        </a:spcAft>
                        <a:buNone/>
                      </a:pPr>
                      <a:r>
                        <a:rPr lang="th-TH" sz="3200" b="1" dirty="0"/>
                        <a:t>กระแสรายได้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4109820" y="3217362"/>
            <a:ext cx="4827938" cy="4913184"/>
          </a:xfrm>
          <a:prstGeom prst="rect">
            <a:avLst/>
          </a:prstGeom>
        </p:spPr>
      </p:pic>
      <p:sp>
        <p:nvSpPr>
          <p:cNvPr id="11" name="Textfeld 10"/>
          <p:cNvSpPr txBox="1"/>
          <p:nvPr/>
        </p:nvSpPr>
        <p:spPr>
          <a:xfrm rot="39469">
            <a:off x="14829325" y="5171968"/>
            <a:ext cx="3272024" cy="769441"/>
          </a:xfrm>
          <a:prstGeom prst="rect">
            <a:avLst/>
          </a:prstGeom>
          <a:solidFill>
            <a:schemeClr val="bg1"/>
          </a:solidFill>
        </p:spPr>
        <p:txBody>
          <a:bodyPr wrap="square" rtlCol="0">
            <a:spAutoFit/>
          </a:bodyPr>
          <a:lstStyle/>
          <a:p>
            <a:pPr algn="ctr"/>
            <a:r>
              <a:rPr lang="th-TH" sz="4400" b="1" dirty="0">
                <a:solidFill>
                  <a:srgbClr val="008000"/>
                </a:solidFill>
                <a:latin typeface="Bahnschrift" panose="020B0502040204020203" pitchFamily="34" charset="0"/>
              </a:rPr>
              <a:t>มุมมองลูกค้า</a:t>
            </a:r>
            <a:endParaRPr lang="en-US" sz="4400" b="1" dirty="0">
              <a:solidFill>
                <a:srgbClr val="008000"/>
              </a:solidFill>
              <a:latin typeface="Bahnschrift" panose="020B0502040204020203" pitchFamily="34" charset="0"/>
            </a:endParaRPr>
          </a:p>
        </p:txBody>
      </p:sp>
      <p:sp>
        <p:nvSpPr>
          <p:cNvPr id="8" name="Textfeld 7"/>
          <p:cNvSpPr txBox="1"/>
          <p:nvPr/>
        </p:nvSpPr>
        <p:spPr>
          <a:xfrm>
            <a:off x="11526275" y="2611502"/>
            <a:ext cx="2911501" cy="2246769"/>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กลุ่มเป้าหมายที่จะซื้อสินค้าหรือบริการ</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อายุ อาศัยในเมือง/ชุมชน สถานะครอบครัว เพศ การศึกษาและอื่นๆ</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ได้รับข้อมูลมาจากแหล่งใด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ปัจจัยหลักในการตัดสินใจซื้อสินค้าและบริการ</a:t>
            </a:r>
            <a:endParaRPr lang="th-TH" sz="2000" dirty="0">
              <a:cs typeface="+mj-cs"/>
            </a:endParaRPr>
          </a:p>
        </p:txBody>
      </p:sp>
      <p:sp>
        <p:nvSpPr>
          <p:cNvPr id="9" name="Textfeld 8"/>
          <p:cNvSpPr txBox="1"/>
          <p:nvPr/>
        </p:nvSpPr>
        <p:spPr>
          <a:xfrm>
            <a:off x="6367356" y="3068597"/>
            <a:ext cx="2944006" cy="2246769"/>
          </a:xfrm>
          <a:prstGeom prst="rect">
            <a:avLst/>
          </a:prstGeom>
          <a:noFill/>
        </p:spPr>
        <p:txBody>
          <a:bodyPr wrap="square" rtlCol="0">
            <a:spAutoFit/>
          </a:bodyPr>
          <a:lstStyle/>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คุณลักษณะของผลิตภัณฑ์ สินค้า/บริการ</a:t>
            </a:r>
            <a:endParaRPr lang="th-TH" sz="2000" dirty="0">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อะไรคือหัวใจหลักของสินค้าและบริการ</a:t>
            </a:r>
            <a:endParaRPr lang="en-US" sz="2000" dirty="0">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สินค้า บริการมีองค์ประกอบอะไรบ้าง</a:t>
            </a:r>
            <a:endParaRPr lang="en-US" sz="2000" dirty="0">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มีข้อเสนออะไรที่แตกต่างในด้านสินค้าและบริการ</a:t>
            </a:r>
            <a:endParaRPr lang="th-TH" sz="2000" dirty="0">
              <a:cs typeface="+mj-cs"/>
            </a:endParaRPr>
          </a:p>
        </p:txBody>
      </p:sp>
      <p:sp>
        <p:nvSpPr>
          <p:cNvPr id="10" name="Textfeld 9"/>
          <p:cNvSpPr txBox="1"/>
          <p:nvPr/>
        </p:nvSpPr>
        <p:spPr>
          <a:xfrm>
            <a:off x="371220" y="6809912"/>
            <a:ext cx="6867779" cy="2062103"/>
          </a:xfrm>
          <a:prstGeom prst="rect">
            <a:avLst/>
          </a:prstGeom>
          <a:noFill/>
        </p:spPr>
        <p:txBody>
          <a:bodyPr wrap="square" rtlCol="0">
            <a:spAutoFit/>
          </a:bodyPr>
          <a:lstStyle/>
          <a:p>
            <a:pPr marR="0" lvl="0" algn="l" rtl="0">
              <a:spcBef>
                <a:spcPts val="0"/>
              </a:spcBef>
              <a:spcAft>
                <a:spcPts val="0"/>
              </a:spcAft>
              <a:buClr>
                <a:schemeClr val="dk1"/>
              </a:buClr>
              <a:buSzPts val="1800"/>
            </a:pPr>
            <a:r>
              <a:rPr lang="th-TH" sz="3200" b="1" dirty="0">
                <a:solidFill>
                  <a:schemeClr val="dk1"/>
                </a:solidFill>
                <a:latin typeface="Calibri"/>
                <a:sym typeface="Calibri"/>
              </a:rPr>
              <a:t>โครงสร้างต้นทุน</a:t>
            </a:r>
          </a:p>
          <a:p>
            <a:pPr marR="0" lvl="0" algn="l" rtl="0">
              <a:spcBef>
                <a:spcPts val="0"/>
              </a:spcBef>
              <a:spcAft>
                <a:spcPts val="0"/>
              </a:spcAft>
              <a:buClr>
                <a:schemeClr val="dk1"/>
              </a:buClr>
              <a:buSzPts val="1800"/>
            </a:pPr>
            <a:endParaRPr lang="th-TH" dirty="0">
              <a:solidFill>
                <a:schemeClr val="dk1"/>
              </a:solidFill>
              <a:latin typeface="Calibri"/>
              <a:sym typeface="Calibri"/>
            </a:endParaRPr>
          </a:p>
          <a:p>
            <a:pPr marL="285750" marR="0" lvl="0" indent="-285750" algn="l" rtl="0">
              <a:spcBef>
                <a:spcPts val="0"/>
              </a:spcBef>
              <a:spcAft>
                <a:spcPts val="0"/>
              </a:spcAft>
              <a:buClr>
                <a:schemeClr val="dk1"/>
              </a:buClr>
              <a:buSzPts val="1800"/>
              <a:buFont typeface="Arial" panose="020B0604020202020204" pitchFamily="34" charset="0"/>
              <a:buChar char="•"/>
            </a:pPr>
            <a:r>
              <a:rPr lang="th-TH" sz="2000" dirty="0">
                <a:solidFill>
                  <a:schemeClr val="dk1"/>
                </a:solidFill>
                <a:latin typeface="Calibri"/>
                <a:cs typeface="+mj-cs"/>
                <a:sym typeface="Calibri"/>
              </a:rPr>
              <a:t>อะไรเป็นต้นทุนหลักในการขับเคลื่อนธุรกิจ (พนักงาน การผลิต การออบแบบ วัสดุอุปกรณ์ เทคโนโลยี และอื่นๆ</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cs typeface="+mj-cs"/>
              </a:rPr>
              <a:t>อะไรคือตัวขับเคลื่อนที่สำคัญของคุณ </a:t>
            </a:r>
          </a:p>
          <a:p>
            <a:endParaRPr lang="en-US" dirty="0"/>
          </a:p>
        </p:txBody>
      </p:sp>
      <p:sp>
        <p:nvSpPr>
          <p:cNvPr id="13" name="Textfeld 12"/>
          <p:cNvSpPr txBox="1"/>
          <p:nvPr/>
        </p:nvSpPr>
        <p:spPr>
          <a:xfrm>
            <a:off x="7772400" y="7010689"/>
            <a:ext cx="5562600" cy="1323439"/>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อะไรคือสิ่งที่คุ้มค่าเหมาะสมกับราคาลูกค้ายินดีจะจ่าย</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แหล่งที่มาของรายได้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ช่องทางในการชำระสินค้า</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มีการเสนอการรับบริจาคร่วมด้วยไหม</a:t>
            </a:r>
            <a:endParaRPr lang="th-TH" sz="2000" dirty="0">
              <a:cs typeface="+mj-cs"/>
            </a:endParaRPr>
          </a:p>
        </p:txBody>
      </p:sp>
      <p:sp>
        <p:nvSpPr>
          <p:cNvPr id="5" name="Textfeld 4"/>
          <p:cNvSpPr txBox="1"/>
          <p:nvPr/>
        </p:nvSpPr>
        <p:spPr>
          <a:xfrm>
            <a:off x="3308170" y="2508443"/>
            <a:ext cx="2832028" cy="1908215"/>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คุณต้องการทรัพยากรด้านใดบ้าง</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ลูกค้าของคุณต้องการเข้าถึงผ่านช่องทางใด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ใครจะเป็นพันธมิตรด้านโลจิสติกส์เชิงกลยุทธ์ของคุณ</a:t>
            </a:r>
            <a:endParaRPr lang="th-TH" sz="2000" dirty="0">
              <a:cs typeface="+mj-cs"/>
            </a:endParaRPr>
          </a:p>
          <a:p>
            <a:pPr marL="285750" indent="-285750" fontAlgn="base">
              <a:buFont typeface="Arial" panose="020B0604020202020204" pitchFamily="34" charset="0"/>
              <a:buChar char="•"/>
            </a:pPr>
            <a:endParaRPr lang="en-US" dirty="0"/>
          </a:p>
        </p:txBody>
      </p:sp>
      <p:sp>
        <p:nvSpPr>
          <p:cNvPr id="14" name="Textfeld 13"/>
          <p:cNvSpPr txBox="1"/>
          <p:nvPr/>
        </p:nvSpPr>
        <p:spPr>
          <a:xfrm>
            <a:off x="9119028" y="2476500"/>
            <a:ext cx="2280671" cy="2492990"/>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คู่แข่งขันทางตรง</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คู่แข่งขันทางอ้อม</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การตอบสนองความต้องการของลูกค้าจากคู่แข่งขัน</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จุดขายผลิตภัณฑ์</a:t>
            </a:r>
            <a:endParaRPr lang="th-TH" sz="2000" dirty="0">
              <a:cs typeface="+mj-cs"/>
            </a:endParaRPr>
          </a:p>
          <a:p>
            <a:pPr fontAlgn="base"/>
            <a:br>
              <a:rPr lang="en-US" dirty="0"/>
            </a:br>
            <a:endParaRPr lang="en-US" dirty="0"/>
          </a:p>
        </p:txBody>
      </p:sp>
      <p:sp>
        <p:nvSpPr>
          <p:cNvPr id="19" name="Textfeld 4">
            <a:extLst>
              <a:ext uri="{FF2B5EF4-FFF2-40B4-BE49-F238E27FC236}">
                <a16:creationId xmlns:a16="http://schemas.microsoft.com/office/drawing/2014/main" id="{E67ECA7F-7D05-4206-9EE7-E4477F74B0FE}"/>
              </a:ext>
            </a:extLst>
          </p:cNvPr>
          <p:cNvSpPr txBox="1"/>
          <p:nvPr/>
        </p:nvSpPr>
        <p:spPr>
          <a:xfrm>
            <a:off x="528139" y="2995432"/>
            <a:ext cx="2832028" cy="3724096"/>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ea typeface="Calibri"/>
                <a:cs typeface="+mj-cs"/>
                <a:sym typeface="Calibri"/>
              </a:rPr>
              <a:t>บริษัทคุณเป็นสินค้าแบบไหน</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ea typeface="Calibri"/>
                <a:cs typeface="+mj-cs"/>
                <a:sym typeface="Calibri"/>
              </a:rPr>
              <a:t>คุณทำธุรกิจเกี่ยวกับอะไร</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ea typeface="Calibri"/>
                <a:cs typeface="+mj-cs"/>
                <a:sym typeface="Calibri"/>
              </a:rPr>
              <a:t>ทำไมสินค้าของคุณมีความสำคัญ</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en-US" sz="2000" dirty="0">
                <a:solidFill>
                  <a:schemeClr val="dk1"/>
                </a:solidFill>
                <a:latin typeface="Calibri"/>
                <a:ea typeface="Calibri"/>
                <a:cs typeface="+mj-cs"/>
                <a:sym typeface="Calibri"/>
              </a:rPr>
              <a:t>essence? </a:t>
            </a:r>
            <a:r>
              <a:rPr lang="th-TH" sz="2000" dirty="0">
                <a:solidFill>
                  <a:schemeClr val="dk1"/>
                </a:solidFill>
                <a:latin typeface="Calibri"/>
                <a:ea typeface="Calibri"/>
                <a:cs typeface="+mj-cs"/>
                <a:sym typeface="Calibri"/>
              </a:rPr>
              <a:t>สาระสำคัญของสินค้าของคุณ</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ea typeface="Calibri"/>
                <a:cs typeface="+mj-cs"/>
                <a:sym typeface="Calibri"/>
              </a:rPr>
              <a:t>ใครคือกลุ่มลูกค้า</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ea typeface="Calibri"/>
                <a:cs typeface="+mj-cs"/>
                <a:sym typeface="Calibri"/>
              </a:rPr>
              <a:t>ปัจจัยที่ทำให้ลูกค้าคำนึงถึงสินค้าของคุณ</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ea typeface="Calibri"/>
                <a:cs typeface="+mj-cs"/>
                <a:sym typeface="Calibri"/>
              </a:rPr>
              <a:t>คุณจะทำให้สินค้าบรรลุตรงตามเป้าหมายได้อย่างไร</a:t>
            </a:r>
            <a:endParaRPr lang="th-TH" sz="2000" dirty="0">
              <a:cs typeface="+mj-cs"/>
            </a:endParaRPr>
          </a:p>
          <a:p>
            <a:pPr fontAlgn="base"/>
            <a:endParaRPr lang="en-US" dirty="0"/>
          </a:p>
          <a:p>
            <a:endParaRPr lang="en-US" dirty="0"/>
          </a:p>
        </p:txBody>
      </p:sp>
      <p:sp>
        <p:nvSpPr>
          <p:cNvPr id="15" name="Rectangle 14">
            <a:extLst>
              <a:ext uri="{FF2B5EF4-FFF2-40B4-BE49-F238E27FC236}">
                <a16:creationId xmlns:a16="http://schemas.microsoft.com/office/drawing/2014/main" id="{CCF1A0BC-F02B-474D-AC6C-DA553B3574F7}"/>
              </a:ext>
            </a:extLst>
          </p:cNvPr>
          <p:cNvSpPr/>
          <p:nvPr/>
        </p:nvSpPr>
        <p:spPr>
          <a:xfrm>
            <a:off x="427100" y="1898837"/>
            <a:ext cx="2881070" cy="4399863"/>
          </a:xfrm>
          <a:prstGeom prst="rect">
            <a:avLst/>
          </a:prstGeom>
          <a:noFill/>
          <a:ln w="152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39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3632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7</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Social Business Canvas</a:t>
            </a:r>
            <a:endParaRPr lang="de-AT" dirty="0"/>
          </a:p>
        </p:txBody>
      </p:sp>
      <p:sp>
        <p:nvSpPr>
          <p:cNvPr id="23" name="Rechteck 22"/>
          <p:cNvSpPr/>
          <p:nvPr/>
        </p:nvSpPr>
        <p:spPr>
          <a:xfrm>
            <a:off x="278653" y="1783529"/>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1565619054"/>
              </p:ext>
            </p:extLst>
          </p:nvPr>
        </p:nvGraphicFramePr>
        <p:xfrm>
          <a:off x="433334" y="1898837"/>
          <a:ext cx="13935159" cy="6760429"/>
        </p:xfrm>
        <a:graphic>
          <a:graphicData uri="http://schemas.openxmlformats.org/drawingml/2006/table">
            <a:tbl>
              <a:tblPr firstRow="1" bandRow="1">
                <a:tableStyleId>{3C2FFA5D-87B4-456A-9821-1D502468CF0F}</a:tableStyleId>
              </a:tblPr>
              <a:tblGrid>
                <a:gridCol w="2894113">
                  <a:extLst>
                    <a:ext uri="{9D8B030D-6E8A-4147-A177-3AD203B41FA5}">
                      <a16:colId xmlns:a16="http://schemas.microsoft.com/office/drawing/2014/main" val="1299375779"/>
                    </a:ext>
                  </a:extLst>
                </a:gridCol>
                <a:gridCol w="3003762">
                  <a:extLst>
                    <a:ext uri="{9D8B030D-6E8A-4147-A177-3AD203B41FA5}">
                      <a16:colId xmlns:a16="http://schemas.microsoft.com/office/drawing/2014/main" val="3400536580"/>
                    </a:ext>
                  </a:extLst>
                </a:gridCol>
                <a:gridCol w="1337407">
                  <a:extLst>
                    <a:ext uri="{9D8B030D-6E8A-4147-A177-3AD203B41FA5}">
                      <a16:colId xmlns:a16="http://schemas.microsoft.com/office/drawing/2014/main" val="2774539066"/>
                    </a:ext>
                  </a:extLst>
                </a:gridCol>
                <a:gridCol w="1447056">
                  <a:extLst>
                    <a:ext uri="{9D8B030D-6E8A-4147-A177-3AD203B41FA5}">
                      <a16:colId xmlns:a16="http://schemas.microsoft.com/office/drawing/2014/main" val="4157807386"/>
                    </a:ext>
                  </a:extLst>
                </a:gridCol>
                <a:gridCol w="2358708">
                  <a:extLst>
                    <a:ext uri="{9D8B030D-6E8A-4147-A177-3AD203B41FA5}">
                      <a16:colId xmlns:a16="http://schemas.microsoft.com/office/drawing/2014/main" val="2882482274"/>
                    </a:ext>
                  </a:extLst>
                </a:gridCol>
                <a:gridCol w="2894113">
                  <a:extLst>
                    <a:ext uri="{9D8B030D-6E8A-4147-A177-3AD203B41FA5}">
                      <a16:colId xmlns:a16="http://schemas.microsoft.com/office/drawing/2014/main" val="507460476"/>
                    </a:ext>
                  </a:extLst>
                </a:gridCol>
              </a:tblGrid>
              <a:tr h="43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dk1"/>
                          </a:solidFill>
                        </a:rPr>
                        <a:t>การตลาด &amp; การสื่อสาร</a:t>
                      </a:r>
                      <a:endParaRPr lang="th-TH" sz="3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you need?</a:t>
                      </a:r>
                      <a:endParaRPr lang="en-US" sz="3200" dirty="0">
                        <a:solidFill>
                          <a:schemeClr val="tx1"/>
                        </a:solidFill>
                      </a:endParaRPr>
                    </a:p>
                    <a:p>
                      <a:endParaRPr lang="en-US" sz="32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tx1"/>
                          </a:solidFill>
                        </a:rPr>
                        <a:t>การจำหน่าย</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rtl="0">
                        <a:lnSpc>
                          <a:spcPct val="100000"/>
                        </a:lnSpc>
                        <a:spcBef>
                          <a:spcPts val="0"/>
                        </a:spcBef>
                        <a:spcAft>
                          <a:spcPts val="0"/>
                        </a:spcAft>
                        <a:buClr>
                          <a:schemeClr val="dk1"/>
                        </a:buClr>
                        <a:buSzPts val="3200"/>
                        <a:buFont typeface="Calibri"/>
                        <a:buNone/>
                      </a:pPr>
                      <a:r>
                        <a:rPr lang="th-TH" sz="3200" dirty="0">
                          <a:solidFill>
                            <a:schemeClr val="dk1"/>
                          </a:solidFill>
                        </a:rPr>
                        <a:t>สินค้า/บริการ และข้อเสนอ</a:t>
                      </a:r>
                      <a:endParaRPr lang="th-TH" sz="3200" dirty="0"/>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lvl="0" indent="0" algn="l" rtl="0">
                        <a:spcBef>
                          <a:spcPts val="0"/>
                        </a:spcBef>
                        <a:spcAft>
                          <a:spcPts val="0"/>
                        </a:spcAft>
                        <a:buNone/>
                      </a:pPr>
                      <a:r>
                        <a:rPr lang="th-TH" sz="3200" dirty="0">
                          <a:solidFill>
                            <a:schemeClr val="dk1"/>
                          </a:solidFill>
                        </a:rPr>
                        <a:t>คู่แข่งขัน</a:t>
                      </a:r>
                      <a:endParaRPr lang="th-TH" sz="3200" dirty="0"/>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0"/>
                        </a:spcAft>
                        <a:buClr>
                          <a:schemeClr val="dk1"/>
                        </a:buClr>
                        <a:buSzPts val="3200"/>
                        <a:buFont typeface="Calibri"/>
                        <a:buNone/>
                      </a:pPr>
                      <a:r>
                        <a:rPr lang="th-TH" sz="3200" dirty="0">
                          <a:solidFill>
                            <a:schemeClr val="dk1"/>
                          </a:solidFill>
                        </a:rPr>
                        <a:t>กลุ่มฐานลูกค้า</a:t>
                      </a:r>
                      <a:endParaRPr lang="th-TH" sz="3200" dirty="0"/>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2421188">
                <a:tc gridSpan="3">
                  <a:txBody>
                    <a:bodyPr/>
                    <a:lstStyle/>
                    <a:p>
                      <a:r>
                        <a:rPr lang="en-US" sz="3200" b="1" dirty="0">
                          <a:solidFill>
                            <a:schemeClr val="tx1"/>
                          </a:solidFill>
                        </a:rPr>
                        <a:t>Cost Structure</a:t>
                      </a:r>
                    </a:p>
                    <a:p>
                      <a:endParaRPr lang="en-US" sz="3200" b="1" dirty="0">
                        <a:solidFill>
                          <a:schemeClr val="tx1"/>
                        </a:solidFill>
                      </a:endParaRPr>
                    </a:p>
                    <a:p>
                      <a:endParaRPr lang="en-US" sz="3200" b="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r>
                        <a:rPr lang="th-TH" sz="3200" b="1" dirty="0">
                          <a:solidFill>
                            <a:schemeClr val="tx1"/>
                          </a:solidFill>
                        </a:rPr>
                        <a:t>กระแสรายได้</a:t>
                      </a:r>
                    </a:p>
                    <a:p>
                      <a:endParaRPr lang="en-US" sz="3200" b="1"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4109820" y="3217362"/>
            <a:ext cx="4827938" cy="4913184"/>
          </a:xfrm>
          <a:prstGeom prst="rect">
            <a:avLst/>
          </a:prstGeom>
        </p:spPr>
      </p:pic>
      <p:sp>
        <p:nvSpPr>
          <p:cNvPr id="11" name="Textfeld 10"/>
          <p:cNvSpPr txBox="1"/>
          <p:nvPr/>
        </p:nvSpPr>
        <p:spPr>
          <a:xfrm rot="39469">
            <a:off x="14829325" y="5171968"/>
            <a:ext cx="3272024" cy="769441"/>
          </a:xfrm>
          <a:prstGeom prst="rect">
            <a:avLst/>
          </a:prstGeom>
          <a:solidFill>
            <a:schemeClr val="bg1"/>
          </a:solidFill>
        </p:spPr>
        <p:txBody>
          <a:bodyPr wrap="square" rtlCol="0">
            <a:spAutoFit/>
          </a:bodyPr>
          <a:lstStyle/>
          <a:p>
            <a:pPr algn="ctr"/>
            <a:r>
              <a:rPr lang="th-TH" sz="4400" b="1" dirty="0">
                <a:solidFill>
                  <a:srgbClr val="008000"/>
                </a:solidFill>
                <a:latin typeface="Bahnschrift" panose="020B0502040204020203" pitchFamily="34" charset="0"/>
              </a:rPr>
              <a:t>มุมมองลูกค้า</a:t>
            </a:r>
            <a:endParaRPr lang="en-US" sz="4400" b="1" dirty="0">
              <a:solidFill>
                <a:srgbClr val="008000"/>
              </a:solidFill>
              <a:latin typeface="Bahnschrift" panose="020B0502040204020203" pitchFamily="34" charset="0"/>
            </a:endParaRPr>
          </a:p>
        </p:txBody>
      </p:sp>
      <p:sp>
        <p:nvSpPr>
          <p:cNvPr id="8" name="Textfeld 7"/>
          <p:cNvSpPr txBox="1"/>
          <p:nvPr/>
        </p:nvSpPr>
        <p:spPr>
          <a:xfrm>
            <a:off x="11441199" y="2503264"/>
            <a:ext cx="2911501" cy="2246769"/>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กลุ่มเป้าหมายที่จะซื้อสินค้าหรือบริการ</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อายุ อาศัยในเมือง/ชุมชน สถานะครอบครัว เพศ การศึกษาและอื่นๆ</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ได้รับข้อมูลมาจากแหล่งใด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ปัจจัยหลักในการตัดสินใจซื้อสินค้าและบริการ</a:t>
            </a:r>
            <a:endParaRPr lang="th-TH" sz="2000" dirty="0">
              <a:cs typeface="+mj-cs"/>
            </a:endParaRPr>
          </a:p>
        </p:txBody>
      </p:sp>
      <p:sp>
        <p:nvSpPr>
          <p:cNvPr id="9" name="Textfeld 8"/>
          <p:cNvSpPr txBox="1"/>
          <p:nvPr/>
        </p:nvSpPr>
        <p:spPr>
          <a:xfrm>
            <a:off x="6338997" y="2909996"/>
            <a:ext cx="2944006" cy="2523768"/>
          </a:xfrm>
          <a:prstGeom prst="rect">
            <a:avLst/>
          </a:prstGeom>
          <a:noFill/>
        </p:spPr>
        <p:txBody>
          <a:bodyPr wrap="square" rtlCol="0">
            <a:spAutoFit/>
          </a:bodyPr>
          <a:lstStyle/>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คุณลักษณะของผลิตภัณฑ์ สินค้า/บริการ</a:t>
            </a:r>
            <a:endParaRPr lang="th-TH" sz="2000" dirty="0">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อะไรคือหัวใจหลักของสินค้าและบริการ</a:t>
            </a:r>
            <a:endParaRPr lang="en-US" sz="2000" dirty="0">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สินค้า บริการมีองค์ประกอบอะไรบ้าง</a:t>
            </a:r>
            <a:endParaRPr lang="en-US" sz="2000" dirty="0">
              <a:cs typeface="+mj-cs"/>
            </a:endParaRPr>
          </a:p>
          <a:p>
            <a:pPr marL="120650" marR="0" lvl="0" indent="-1206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มีข้อเสนออะไรที่แตกต่างในด้านสินค้าและบริการ</a:t>
            </a:r>
            <a:endParaRPr lang="th-TH" sz="2000" dirty="0">
              <a:cs typeface="+mj-cs"/>
            </a:endParaRPr>
          </a:p>
          <a:p>
            <a:pPr fontAlgn="base"/>
            <a:endParaRPr lang="en-US" dirty="0"/>
          </a:p>
        </p:txBody>
      </p:sp>
      <p:sp>
        <p:nvSpPr>
          <p:cNvPr id="10" name="Textfeld 9"/>
          <p:cNvSpPr txBox="1"/>
          <p:nvPr/>
        </p:nvSpPr>
        <p:spPr>
          <a:xfrm>
            <a:off x="371220" y="6809912"/>
            <a:ext cx="6867779" cy="1785104"/>
          </a:xfrm>
          <a:prstGeom prst="rect">
            <a:avLst/>
          </a:prstGeom>
          <a:noFill/>
        </p:spPr>
        <p:txBody>
          <a:bodyPr wrap="square" rtlCol="0">
            <a:spAutoFit/>
          </a:bodyPr>
          <a:lstStyle/>
          <a:p>
            <a:pPr marR="0" lvl="0" algn="l" rtl="0">
              <a:spcBef>
                <a:spcPts val="0"/>
              </a:spcBef>
              <a:spcAft>
                <a:spcPts val="0"/>
              </a:spcAft>
              <a:buClr>
                <a:schemeClr val="dk1"/>
              </a:buClr>
              <a:buSzPts val="1800"/>
            </a:pPr>
            <a:r>
              <a:rPr lang="th-TH" sz="3200" b="1" dirty="0">
                <a:solidFill>
                  <a:schemeClr val="dk1"/>
                </a:solidFill>
                <a:latin typeface="Calibri"/>
                <a:sym typeface="Calibri"/>
              </a:rPr>
              <a:t>โครงสร้างต้นทุน</a:t>
            </a: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อะไรเป็นต้นทุนหลักในการขับเคลื่อนธุรกิจ (พนักงาน การผลิต การออบแบบ วัสดุอุปกรณ์ เทคโนโลยี และอื่นๆ</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cs typeface="+mj-cs"/>
              </a:rPr>
              <a:t>อะไรคือตัวขับเคลื่อนที่สำคัญของคุณ </a:t>
            </a:r>
          </a:p>
          <a:p>
            <a:endParaRPr lang="en-US" dirty="0"/>
          </a:p>
        </p:txBody>
      </p:sp>
      <p:sp>
        <p:nvSpPr>
          <p:cNvPr id="13" name="Textfeld 12"/>
          <p:cNvSpPr txBox="1"/>
          <p:nvPr/>
        </p:nvSpPr>
        <p:spPr>
          <a:xfrm>
            <a:off x="7772400" y="6809912"/>
            <a:ext cx="5562600" cy="1323439"/>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อะไรคือสิ่งที่คุ้มค่าเหมาะสมกับราคาลูกค้ายินดีจะจ่าย</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แหล่งที่มาของรายได้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ช่องทางในการชำระสินค้า</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มีการเสนอการรับบริจาคร่วมด้วยไหม</a:t>
            </a:r>
            <a:endParaRPr lang="th-TH" sz="2000" dirty="0">
              <a:cs typeface="+mj-cs"/>
            </a:endParaRPr>
          </a:p>
        </p:txBody>
      </p:sp>
      <p:sp>
        <p:nvSpPr>
          <p:cNvPr id="5" name="Textfeld 4"/>
          <p:cNvSpPr txBox="1"/>
          <p:nvPr/>
        </p:nvSpPr>
        <p:spPr>
          <a:xfrm>
            <a:off x="3308170" y="2508443"/>
            <a:ext cx="2832028" cy="1631216"/>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คุณต้องการทรัพยากรด้านใดบ้าง</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ลูกค้าของคุณต้องการเข้าถึงผ่านช่องทางใด</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ใครจะเป็นพันธมิตรด้านโลจิสติกส์เชิงกลยุทธ์ของคุณ</a:t>
            </a:r>
            <a:endParaRPr lang="th-TH" sz="2000" dirty="0">
              <a:cs typeface="+mj-cs"/>
            </a:endParaRPr>
          </a:p>
        </p:txBody>
      </p:sp>
      <p:sp>
        <p:nvSpPr>
          <p:cNvPr id="14" name="Textfeld 13"/>
          <p:cNvSpPr txBox="1"/>
          <p:nvPr/>
        </p:nvSpPr>
        <p:spPr>
          <a:xfrm>
            <a:off x="9119028" y="2476500"/>
            <a:ext cx="2280671" cy="2492990"/>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คู่แข่งขันทางตรง</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คู่แข่งขันทางอ้อม</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การตอบสนองความต้องการของลูกค้าจากคู่แข่งขัน</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cs typeface="+mj-cs"/>
                <a:sym typeface="Calibri"/>
              </a:rPr>
              <a:t>จุดขายผลิตภัณฑ์</a:t>
            </a:r>
            <a:endParaRPr lang="th-TH" sz="2000" dirty="0">
              <a:cs typeface="+mj-cs"/>
            </a:endParaRPr>
          </a:p>
          <a:p>
            <a:br>
              <a:rPr lang="en-US" dirty="0"/>
            </a:br>
            <a:endParaRPr lang="en-US" dirty="0"/>
          </a:p>
        </p:txBody>
      </p:sp>
      <p:sp>
        <p:nvSpPr>
          <p:cNvPr id="19" name="Textfeld 4">
            <a:extLst>
              <a:ext uri="{FF2B5EF4-FFF2-40B4-BE49-F238E27FC236}">
                <a16:creationId xmlns:a16="http://schemas.microsoft.com/office/drawing/2014/main" id="{E67ECA7F-7D05-4206-9EE7-E4477F74B0FE}"/>
              </a:ext>
            </a:extLst>
          </p:cNvPr>
          <p:cNvSpPr txBox="1"/>
          <p:nvPr/>
        </p:nvSpPr>
        <p:spPr>
          <a:xfrm>
            <a:off x="528139" y="2995432"/>
            <a:ext cx="2832028" cy="3416320"/>
          </a:xfrm>
          <a:prstGeom prst="rect">
            <a:avLst/>
          </a:prstGeom>
          <a:noFill/>
        </p:spPr>
        <p:txBody>
          <a:bodyPr wrap="square" rtlCol="0">
            <a:spAutoFit/>
          </a:bodyPr>
          <a:lstStyle/>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ea typeface="Calibri"/>
                <a:cs typeface="+mj-cs"/>
                <a:sym typeface="Calibri"/>
              </a:rPr>
              <a:t>บริษัทคุณเป็นสินค้าแบบไหน</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ea typeface="Calibri"/>
                <a:cs typeface="+mj-cs"/>
                <a:sym typeface="Calibri"/>
              </a:rPr>
              <a:t>คุณทำธุรกิจเกี่ยวกับอะไร</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ea typeface="Calibri"/>
                <a:cs typeface="+mj-cs"/>
                <a:sym typeface="Calibri"/>
              </a:rPr>
              <a:t>ทำไมสินค้าของคุณมีความสำคัญ</a:t>
            </a:r>
            <a:endParaRPr lang="th-TH" sz="2000" dirty="0">
              <a:cs typeface="+mj-cs"/>
            </a:endParaRPr>
          </a:p>
          <a:p>
            <a:pPr marR="0" lvl="0" algn="l" rtl="0">
              <a:spcBef>
                <a:spcPts val="0"/>
              </a:spcBef>
              <a:spcAft>
                <a:spcPts val="0"/>
              </a:spcAft>
              <a:buClr>
                <a:schemeClr val="dk1"/>
              </a:buClr>
              <a:buSzPts val="1800"/>
            </a:pPr>
            <a:r>
              <a:rPr lang="en-US" sz="2000" dirty="0">
                <a:solidFill>
                  <a:schemeClr val="dk1"/>
                </a:solidFill>
                <a:latin typeface="Calibri"/>
                <a:ea typeface="Calibri"/>
                <a:cs typeface="+mj-cs"/>
                <a:sym typeface="Calibri"/>
              </a:rPr>
              <a:t> </a:t>
            </a:r>
            <a:r>
              <a:rPr lang="th-TH" sz="2000" dirty="0">
                <a:solidFill>
                  <a:schemeClr val="dk1"/>
                </a:solidFill>
                <a:latin typeface="Calibri"/>
                <a:ea typeface="Calibri"/>
                <a:cs typeface="+mj-cs"/>
                <a:sym typeface="Calibri"/>
              </a:rPr>
              <a:t>สาระสำคัญของสินค้าของคุณ</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ea typeface="Calibri"/>
                <a:cs typeface="+mj-cs"/>
                <a:sym typeface="Calibri"/>
              </a:rPr>
              <a:t>ใครคือกลุ่มลูกค้า</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ea typeface="Calibri"/>
                <a:cs typeface="+mj-cs"/>
                <a:sym typeface="Calibri"/>
              </a:rPr>
              <a:t>ปัจจัยที่ทำให้ลูกค้าคำนึงถึงสินค้าของคุณ</a:t>
            </a:r>
            <a:endParaRPr lang="th-TH" sz="2000" dirty="0">
              <a:cs typeface="+mj-cs"/>
            </a:endParaRPr>
          </a:p>
          <a:p>
            <a:pPr marL="285750" marR="0" lvl="0" indent="-285750" algn="l" rtl="0">
              <a:spcBef>
                <a:spcPts val="0"/>
              </a:spcBef>
              <a:spcAft>
                <a:spcPts val="0"/>
              </a:spcAft>
              <a:buClr>
                <a:schemeClr val="dk1"/>
              </a:buClr>
              <a:buSzPts val="1800"/>
              <a:buFont typeface="Arial"/>
              <a:buChar char="•"/>
            </a:pPr>
            <a:r>
              <a:rPr lang="th-TH" sz="2000" dirty="0">
                <a:solidFill>
                  <a:schemeClr val="dk1"/>
                </a:solidFill>
                <a:latin typeface="Calibri"/>
                <a:ea typeface="Calibri"/>
                <a:cs typeface="+mj-cs"/>
                <a:sym typeface="Calibri"/>
              </a:rPr>
              <a:t>คุณจะทำให้สินค้าบรรลุตรงตามเป้าหมายได้อย่างไร</a:t>
            </a:r>
            <a:endParaRPr lang="th-TH" sz="2000" dirty="0">
              <a:cs typeface="+mj-cs"/>
            </a:endParaRPr>
          </a:p>
          <a:p>
            <a:pPr fontAlgn="base"/>
            <a:endParaRPr lang="en-US" dirty="0"/>
          </a:p>
          <a:p>
            <a:endParaRPr lang="en-US" dirty="0"/>
          </a:p>
        </p:txBody>
      </p:sp>
      <p:sp>
        <p:nvSpPr>
          <p:cNvPr id="15" name="Rectangle 14">
            <a:extLst>
              <a:ext uri="{FF2B5EF4-FFF2-40B4-BE49-F238E27FC236}">
                <a16:creationId xmlns:a16="http://schemas.microsoft.com/office/drawing/2014/main" id="{CCF1A0BC-F02B-474D-AC6C-DA553B3574F7}"/>
              </a:ext>
            </a:extLst>
          </p:cNvPr>
          <p:cNvSpPr/>
          <p:nvPr/>
        </p:nvSpPr>
        <p:spPr>
          <a:xfrm>
            <a:off x="427100" y="1898837"/>
            <a:ext cx="2881070" cy="4399863"/>
          </a:xfrm>
          <a:prstGeom prst="rect">
            <a:avLst/>
          </a:prstGeom>
          <a:noFill/>
          <a:ln w="152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851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08158"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8</a:t>
            </a:fld>
            <a:endParaRPr lang="en-US"/>
          </a:p>
        </p:txBody>
      </p:sp>
      <p:sp>
        <p:nvSpPr>
          <p:cNvPr id="14" name="TextBox 13">
            <a:extLst>
              <a:ext uri="{FF2B5EF4-FFF2-40B4-BE49-F238E27FC236}">
                <a16:creationId xmlns:a16="http://schemas.microsoft.com/office/drawing/2014/main" id="{3C7F35BF-2CD6-49E8-AD5F-A9F661557F52}"/>
              </a:ext>
            </a:extLst>
          </p:cNvPr>
          <p:cNvSpPr txBox="1"/>
          <p:nvPr/>
        </p:nvSpPr>
        <p:spPr>
          <a:xfrm rot="5400000">
            <a:off x="12269611" y="4530818"/>
            <a:ext cx="8074376" cy="1323439"/>
          </a:xfrm>
          <a:prstGeom prst="rect">
            <a:avLst/>
          </a:prstGeom>
          <a:noFill/>
        </p:spPr>
        <p:txBody>
          <a:bodyPr wrap="square" rtlCol="0">
            <a:spAutoFit/>
          </a:bodyPr>
          <a:lstStyle/>
          <a:p>
            <a:r>
              <a:rPr lang="en-GB" sz="8000" dirty="0">
                <a:solidFill>
                  <a:schemeClr val="bg1"/>
                </a:solidFill>
              </a:rPr>
              <a:t>Roadmap of today</a:t>
            </a:r>
          </a:p>
        </p:txBody>
      </p:sp>
      <p:pic>
        <p:nvPicPr>
          <p:cNvPr id="8" name="Picture 7">
            <a:extLst>
              <a:ext uri="{FF2B5EF4-FFF2-40B4-BE49-F238E27FC236}">
                <a16:creationId xmlns:a16="http://schemas.microsoft.com/office/drawing/2014/main" id="{16739F22-03DD-4F3B-AFCF-7B05DA744A2F}"/>
              </a:ext>
            </a:extLst>
          </p:cNvPr>
          <p:cNvPicPr>
            <a:picLocks noChangeAspect="1"/>
          </p:cNvPicPr>
          <p:nvPr/>
        </p:nvPicPr>
        <p:blipFill>
          <a:blip r:embed="rId4"/>
          <a:stretch>
            <a:fillRect/>
          </a:stretch>
        </p:blipFill>
        <p:spPr>
          <a:xfrm>
            <a:off x="2438400" y="406730"/>
            <a:ext cx="9215290" cy="8633055"/>
          </a:xfrm>
          <a:prstGeom prst="rect">
            <a:avLst/>
          </a:prstGeom>
        </p:spPr>
      </p:pic>
    </p:spTree>
    <p:extLst>
      <p:ext uri="{BB962C8B-B14F-4D97-AF65-F5344CB8AC3E}">
        <p14:creationId xmlns:p14="http://schemas.microsoft.com/office/powerpoint/2010/main" val="2033072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9</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Energizer</a:t>
            </a: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457200" y="1783529"/>
            <a:ext cx="13268139" cy="7833555"/>
          </a:xfrm>
          <a:prstGeom prst="rect">
            <a:avLst/>
          </a:prstGeom>
          <a:noFill/>
        </p:spPr>
        <p:txBody>
          <a:bodyPr wrap="square" rtlCol="0">
            <a:spAutoFit/>
          </a:bodyPr>
          <a:lstStyle/>
          <a:p>
            <a:pPr>
              <a:lnSpc>
                <a:spcPct val="150000"/>
              </a:lnSpc>
            </a:pPr>
            <a:r>
              <a:rPr lang="es-ES_tradnl" sz="3200" dirty="0">
                <a:latin typeface="Calibri" panose="020F0502020204030204" pitchFamily="34" charset="0"/>
                <a:cs typeface="Calibri" panose="020F0502020204030204" pitchFamily="34" charset="0"/>
              </a:rPr>
              <a:t>In </a:t>
            </a:r>
            <a:r>
              <a:rPr lang="es-ES_tradnl" sz="3200" dirty="0" err="1">
                <a:latin typeface="Calibri" panose="020F0502020204030204" pitchFamily="34" charset="0"/>
                <a:cs typeface="Calibri" panose="020F0502020204030204" pitchFamily="34" charset="0"/>
              </a:rPr>
              <a:t>duo’s</a:t>
            </a:r>
            <a:r>
              <a:rPr lang="es-ES_tradnl" sz="3200" dirty="0">
                <a:latin typeface="Calibri" panose="020F0502020204030204" pitchFamily="34" charset="0"/>
                <a:cs typeface="Calibri" panose="020F0502020204030204" pitchFamily="34" charset="0"/>
              </a:rPr>
              <a:t>:</a:t>
            </a:r>
          </a:p>
          <a:p>
            <a:pPr>
              <a:lnSpc>
                <a:spcPct val="150000"/>
              </a:lnSpc>
            </a:pPr>
            <a:endParaRPr lang="es-ES_tradnl" sz="3200" dirty="0">
              <a:latin typeface="Calibri" panose="020F0502020204030204" pitchFamily="34" charset="0"/>
              <a:cs typeface="Calibri" panose="020F0502020204030204" pitchFamily="34" charset="0"/>
            </a:endParaRPr>
          </a:p>
          <a:p>
            <a:pPr marL="514350" indent="-514350">
              <a:lnSpc>
                <a:spcPct val="150000"/>
              </a:lnSpc>
              <a:buAutoNum type="arabicPeriod"/>
            </a:pPr>
            <a:r>
              <a:rPr lang="es-ES_tradnl" sz="3200" dirty="0" err="1">
                <a:latin typeface="Calibri" panose="020F0502020204030204" pitchFamily="34" charset="0"/>
                <a:cs typeface="Calibri" panose="020F0502020204030204" pitchFamily="34" charset="0"/>
              </a:rPr>
              <a:t>What</a:t>
            </a:r>
            <a:r>
              <a:rPr lang="es-ES_tradnl" sz="3200" dirty="0">
                <a:latin typeface="Calibri" panose="020F0502020204030204" pitchFamily="34" charset="0"/>
                <a:cs typeface="Calibri" panose="020F0502020204030204" pitchFamily="34" charset="0"/>
              </a:rPr>
              <a:t> </a:t>
            </a:r>
            <a:r>
              <a:rPr lang="es-ES_tradnl" sz="3200" dirty="0" err="1">
                <a:latin typeface="Calibri" panose="020F0502020204030204" pitchFamily="34" charset="0"/>
                <a:cs typeface="Calibri" panose="020F0502020204030204" pitchFamily="34" charset="0"/>
              </a:rPr>
              <a:t>was</a:t>
            </a:r>
            <a:r>
              <a:rPr lang="es-ES_tradnl" sz="3200" dirty="0">
                <a:latin typeface="Calibri" panose="020F0502020204030204" pitchFamily="34" charset="0"/>
                <a:cs typeface="Calibri" panose="020F0502020204030204" pitchFamily="34" charset="0"/>
              </a:rPr>
              <a:t> </a:t>
            </a:r>
            <a:r>
              <a:rPr lang="es-ES_tradnl" sz="3200" dirty="0" err="1">
                <a:latin typeface="Calibri" panose="020F0502020204030204" pitchFamily="34" charset="0"/>
                <a:cs typeface="Calibri" panose="020F0502020204030204" pitchFamily="34" charset="0"/>
              </a:rPr>
              <a:t>the</a:t>
            </a:r>
            <a:r>
              <a:rPr lang="es-ES_tradnl" sz="3200" dirty="0">
                <a:latin typeface="Calibri" panose="020F0502020204030204" pitchFamily="34" charset="0"/>
                <a:cs typeface="Calibri" panose="020F0502020204030204" pitchFamily="34" charset="0"/>
              </a:rPr>
              <a:t> </a:t>
            </a:r>
            <a:r>
              <a:rPr lang="es-ES_tradnl" sz="3200" dirty="0" err="1">
                <a:latin typeface="Calibri" panose="020F0502020204030204" pitchFamily="34" charset="0"/>
                <a:cs typeface="Calibri" panose="020F0502020204030204" pitchFamily="34" charset="0"/>
              </a:rPr>
              <a:t>craziest</a:t>
            </a:r>
            <a:r>
              <a:rPr lang="es-ES_tradnl" sz="3200" dirty="0">
                <a:latin typeface="Calibri" panose="020F0502020204030204" pitchFamily="34" charset="0"/>
                <a:cs typeface="Calibri" panose="020F0502020204030204" pitchFamily="34" charset="0"/>
              </a:rPr>
              <a:t> </a:t>
            </a:r>
            <a:r>
              <a:rPr lang="es-ES_tradnl" sz="3200" dirty="0" err="1">
                <a:latin typeface="Calibri" panose="020F0502020204030204" pitchFamily="34" charset="0"/>
                <a:cs typeface="Calibri" panose="020F0502020204030204" pitchFamily="34" charset="0"/>
              </a:rPr>
              <a:t>experience</a:t>
            </a:r>
            <a:r>
              <a:rPr lang="es-ES_tradnl" sz="3200" dirty="0">
                <a:latin typeface="Calibri" panose="020F0502020204030204" pitchFamily="34" charset="0"/>
                <a:cs typeface="Calibri" panose="020F0502020204030204" pitchFamily="34" charset="0"/>
              </a:rPr>
              <a:t> </a:t>
            </a:r>
            <a:r>
              <a:rPr lang="es-ES_tradnl" sz="3200" dirty="0" err="1">
                <a:latin typeface="Calibri" panose="020F0502020204030204" pitchFamily="34" charset="0"/>
                <a:cs typeface="Calibri" panose="020F0502020204030204" pitchFamily="34" charset="0"/>
              </a:rPr>
              <a:t>you</a:t>
            </a:r>
            <a:r>
              <a:rPr lang="es-ES_tradnl" sz="3200" dirty="0">
                <a:latin typeface="Calibri" panose="020F0502020204030204" pitchFamily="34" charset="0"/>
                <a:cs typeface="Calibri" panose="020F0502020204030204" pitchFamily="34" charset="0"/>
              </a:rPr>
              <a:t> </a:t>
            </a:r>
            <a:r>
              <a:rPr lang="es-ES_tradnl" sz="3200" dirty="0" err="1">
                <a:latin typeface="Calibri" panose="020F0502020204030204" pitchFamily="34" charset="0"/>
                <a:cs typeface="Calibri" panose="020F0502020204030204" pitchFamily="34" charset="0"/>
              </a:rPr>
              <a:t>ever</a:t>
            </a:r>
            <a:r>
              <a:rPr lang="es-ES_tradnl" sz="3200" dirty="0">
                <a:latin typeface="Calibri" panose="020F0502020204030204" pitchFamily="34" charset="0"/>
                <a:cs typeface="Calibri" panose="020F0502020204030204" pitchFamily="34" charset="0"/>
              </a:rPr>
              <a:t> </a:t>
            </a:r>
            <a:r>
              <a:rPr lang="es-ES_tradnl" sz="3200" dirty="0" err="1">
                <a:latin typeface="Calibri" panose="020F0502020204030204" pitchFamily="34" charset="0"/>
                <a:cs typeface="Calibri" panose="020F0502020204030204" pitchFamily="34" charset="0"/>
              </a:rPr>
              <a:t>had</a:t>
            </a:r>
            <a:r>
              <a:rPr lang="es-ES_tradnl" sz="3200" dirty="0">
                <a:latin typeface="Calibri" panose="020F0502020204030204" pitchFamily="34" charset="0"/>
                <a:cs typeface="Calibri" panose="020F0502020204030204" pitchFamily="34" charset="0"/>
              </a:rPr>
              <a:t>?</a:t>
            </a:r>
            <a:endParaRPr lang="th-TH" sz="3200" dirty="0">
              <a:latin typeface="Calibri" panose="020F0502020204030204" pitchFamily="34" charset="0"/>
              <a:cs typeface="Calibri" panose="020F0502020204030204" pitchFamily="34" charset="0"/>
            </a:endParaRPr>
          </a:p>
          <a:p>
            <a:pPr>
              <a:lnSpc>
                <a:spcPct val="150000"/>
              </a:lnSpc>
            </a:pPr>
            <a:r>
              <a:rPr lang="th-TH" sz="3200" dirty="0">
                <a:latin typeface="Calibri" panose="020F0502020204030204" pitchFamily="34" charset="0"/>
                <a:cs typeface="Calibri" panose="020F0502020204030204" pitchFamily="34" charset="0"/>
              </a:rPr>
              <a:t>ประสบการณ์ที่น่าท้าทายที่คุณเคยเจอ</a:t>
            </a:r>
            <a:endParaRPr lang="es-ES_tradnl" sz="3200" dirty="0">
              <a:latin typeface="Calibri" panose="020F0502020204030204" pitchFamily="34" charset="0"/>
              <a:cs typeface="Calibri" panose="020F0502020204030204" pitchFamily="34" charset="0"/>
            </a:endParaRPr>
          </a:p>
          <a:p>
            <a:pPr marL="514350" indent="-514350">
              <a:lnSpc>
                <a:spcPct val="150000"/>
              </a:lnSpc>
              <a:buAutoNum type="arabicPeriod"/>
            </a:pPr>
            <a:r>
              <a:rPr lang="es-ES_tradnl" sz="3200" dirty="0">
                <a:latin typeface="Calibri" panose="020F0502020204030204" pitchFamily="34" charset="0"/>
                <a:cs typeface="Calibri" panose="020F0502020204030204" pitchFamily="34" charset="0"/>
              </a:rPr>
              <a:t>Share </a:t>
            </a:r>
            <a:r>
              <a:rPr lang="es-ES_tradnl" sz="3200" dirty="0" err="1">
                <a:latin typeface="Calibri" panose="020F0502020204030204" pitchFamily="34" charset="0"/>
                <a:cs typeface="Calibri" panose="020F0502020204030204" pitchFamily="34" charset="0"/>
              </a:rPr>
              <a:t>your</a:t>
            </a:r>
            <a:r>
              <a:rPr lang="es-ES_tradnl" sz="3200" dirty="0">
                <a:latin typeface="Calibri" panose="020F0502020204030204" pitchFamily="34" charset="0"/>
                <a:cs typeface="Calibri" panose="020F0502020204030204" pitchFamily="34" charset="0"/>
              </a:rPr>
              <a:t> </a:t>
            </a:r>
            <a:r>
              <a:rPr lang="es-ES_tradnl" sz="3200" dirty="0" err="1">
                <a:latin typeface="Calibri" panose="020F0502020204030204" pitchFamily="34" charset="0"/>
                <a:cs typeface="Calibri" panose="020F0502020204030204" pitchFamily="34" charset="0"/>
              </a:rPr>
              <a:t>story</a:t>
            </a:r>
            <a:r>
              <a:rPr lang="es-ES_tradnl" sz="3200" dirty="0">
                <a:latin typeface="Calibri" panose="020F0502020204030204" pitchFamily="34" charset="0"/>
                <a:cs typeface="Calibri" panose="020F0502020204030204" pitchFamily="34" charset="0"/>
              </a:rPr>
              <a:t> </a:t>
            </a:r>
            <a:r>
              <a:rPr lang="es-ES_tradnl" sz="3200" dirty="0" err="1">
                <a:latin typeface="Calibri" panose="020F0502020204030204" pitchFamily="34" charset="0"/>
                <a:cs typeface="Calibri" panose="020F0502020204030204" pitchFamily="34" charset="0"/>
              </a:rPr>
              <a:t>with</a:t>
            </a:r>
            <a:r>
              <a:rPr lang="es-ES_tradnl" sz="3200" dirty="0">
                <a:latin typeface="Calibri" panose="020F0502020204030204" pitchFamily="34" charset="0"/>
                <a:cs typeface="Calibri" panose="020F0502020204030204" pitchFamily="34" charset="0"/>
              </a:rPr>
              <a:t> </a:t>
            </a:r>
            <a:r>
              <a:rPr lang="es-ES_tradnl" sz="3200" dirty="0" err="1">
                <a:latin typeface="Calibri" panose="020F0502020204030204" pitchFamily="34" charset="0"/>
                <a:cs typeface="Calibri" panose="020F0502020204030204" pitchFamily="34" charset="0"/>
              </a:rPr>
              <a:t>your</a:t>
            </a:r>
            <a:r>
              <a:rPr lang="es-ES_tradnl" sz="3200" dirty="0">
                <a:latin typeface="Calibri" panose="020F0502020204030204" pitchFamily="34" charset="0"/>
                <a:cs typeface="Calibri" panose="020F0502020204030204" pitchFamily="34" charset="0"/>
              </a:rPr>
              <a:t> </a:t>
            </a:r>
            <a:r>
              <a:rPr lang="es-ES_tradnl" sz="3200" dirty="0" err="1">
                <a:latin typeface="Calibri" panose="020F0502020204030204" pitchFamily="34" charset="0"/>
                <a:cs typeface="Calibri" panose="020F0502020204030204" pitchFamily="34" charset="0"/>
              </a:rPr>
              <a:t>partner</a:t>
            </a:r>
            <a:r>
              <a:rPr lang="es-ES_tradnl" sz="3200" dirty="0">
                <a:latin typeface="Calibri" panose="020F0502020204030204" pitchFamily="34" charset="0"/>
                <a:cs typeface="Calibri" panose="020F0502020204030204" pitchFamily="34" charset="0"/>
              </a:rPr>
              <a:t> (3 min.)</a:t>
            </a:r>
            <a:endParaRPr lang="th-TH" sz="3200" dirty="0">
              <a:latin typeface="Calibri" panose="020F0502020204030204" pitchFamily="34" charset="0"/>
              <a:cs typeface="Calibri" panose="020F0502020204030204" pitchFamily="34" charset="0"/>
            </a:endParaRPr>
          </a:p>
          <a:p>
            <a:pPr>
              <a:lnSpc>
                <a:spcPct val="150000"/>
              </a:lnSpc>
            </a:pPr>
            <a:r>
              <a:rPr lang="th-TH" sz="3200" dirty="0">
                <a:latin typeface="Calibri" panose="020F0502020204030204" pitchFamily="34" charset="0"/>
                <a:cs typeface="Calibri" panose="020F0502020204030204" pitchFamily="34" charset="0"/>
              </a:rPr>
              <a:t>แบ่งปันประสบการณ์กับคู่ของคุณ (</a:t>
            </a:r>
            <a:r>
              <a:rPr lang="en-US" sz="3200" dirty="0">
                <a:latin typeface="Calibri" panose="020F0502020204030204" pitchFamily="34" charset="0"/>
                <a:cs typeface="Calibri" panose="020F0502020204030204" pitchFamily="34" charset="0"/>
              </a:rPr>
              <a:t>3</a:t>
            </a:r>
            <a:r>
              <a:rPr lang="th-TH" sz="3200" dirty="0">
                <a:latin typeface="Calibri" panose="020F0502020204030204" pitchFamily="34" charset="0"/>
                <a:cs typeface="Calibri" panose="020F0502020204030204" pitchFamily="34" charset="0"/>
              </a:rPr>
              <a:t>นาที)</a:t>
            </a:r>
            <a:endParaRPr lang="es-ES_tradnl" sz="3200" dirty="0">
              <a:latin typeface="Calibri" panose="020F0502020204030204" pitchFamily="34" charset="0"/>
              <a:cs typeface="Calibri" panose="020F0502020204030204" pitchFamily="34" charset="0"/>
            </a:endParaRPr>
          </a:p>
          <a:p>
            <a:pPr marL="514350" indent="-514350">
              <a:lnSpc>
                <a:spcPct val="150000"/>
              </a:lnSpc>
              <a:buAutoNum type="arabicPeriod"/>
            </a:pPr>
            <a:r>
              <a:rPr lang="es-ES_tradnl" sz="3200" dirty="0" err="1">
                <a:latin typeface="Calibri" panose="020F0502020204030204" pitchFamily="34" charset="0"/>
                <a:cs typeface="Calibri" panose="020F0502020204030204" pitchFamily="34" charset="0"/>
              </a:rPr>
              <a:t>Take</a:t>
            </a:r>
            <a:r>
              <a:rPr lang="es-ES_tradnl" sz="3200" dirty="0">
                <a:latin typeface="Calibri" panose="020F0502020204030204" pitchFamily="34" charset="0"/>
                <a:cs typeface="Calibri" panose="020F0502020204030204" pitchFamily="34" charset="0"/>
              </a:rPr>
              <a:t> </a:t>
            </a:r>
            <a:r>
              <a:rPr lang="es-ES_tradnl" sz="3200" dirty="0" err="1">
                <a:latin typeface="Calibri" panose="020F0502020204030204" pitchFamily="34" charset="0"/>
                <a:cs typeface="Calibri" panose="020F0502020204030204" pitchFamily="34" charset="0"/>
              </a:rPr>
              <a:t>turns</a:t>
            </a:r>
            <a:r>
              <a:rPr lang="es-ES_tradnl" sz="3200" dirty="0">
                <a:latin typeface="Calibri" panose="020F0502020204030204" pitchFamily="34" charset="0"/>
                <a:cs typeface="Calibri" panose="020F0502020204030204" pitchFamily="34" charset="0"/>
              </a:rPr>
              <a:t> (3 min.)</a:t>
            </a:r>
            <a:endParaRPr lang="th-TH" sz="3200" dirty="0">
              <a:latin typeface="Calibri" panose="020F0502020204030204" pitchFamily="34" charset="0"/>
              <a:cs typeface="Calibri" panose="020F0502020204030204" pitchFamily="34" charset="0"/>
            </a:endParaRPr>
          </a:p>
          <a:p>
            <a:pPr>
              <a:lnSpc>
                <a:spcPct val="150000"/>
              </a:lnSpc>
            </a:pPr>
            <a:r>
              <a:rPr lang="th-TH" sz="3200" dirty="0">
                <a:latin typeface="Calibri" panose="020F0502020204030204" pitchFamily="34" charset="0"/>
                <a:cs typeface="Calibri" panose="020F0502020204030204" pitchFamily="34" charset="0"/>
              </a:rPr>
              <a:t>สลับการแชร์ประสบการณ์</a:t>
            </a:r>
            <a:endParaRPr lang="es-ES_tradnl" sz="3200" dirty="0">
              <a:latin typeface="Calibri" panose="020F0502020204030204" pitchFamily="34" charset="0"/>
              <a:cs typeface="Calibri" panose="020F0502020204030204" pitchFamily="34" charset="0"/>
            </a:endParaRPr>
          </a:p>
          <a:p>
            <a:pPr marL="285750" indent="-285750">
              <a:lnSpc>
                <a:spcPct val="200000"/>
              </a:lnSpc>
              <a:buFont typeface="Arial" panose="020B0604020202020204" pitchFamily="34" charset="0"/>
              <a:buChar char="•"/>
            </a:pPr>
            <a:endParaRPr lang="en-US" sz="3200" dirty="0"/>
          </a:p>
          <a:p>
            <a:pPr>
              <a:lnSpc>
                <a:spcPct val="200000"/>
              </a:lnSpc>
            </a:pPr>
            <a:endParaRPr lang="en-US" sz="3200" dirty="0"/>
          </a:p>
        </p:txBody>
      </p:sp>
      <p:pic>
        <p:nvPicPr>
          <p:cNvPr id="9" name="Picture 8">
            <a:extLst>
              <a:ext uri="{FF2B5EF4-FFF2-40B4-BE49-F238E27FC236}">
                <a16:creationId xmlns:a16="http://schemas.microsoft.com/office/drawing/2014/main" id="{999CEA6F-E8CA-4FC5-96A5-65EA851A3B70}"/>
              </a:ext>
            </a:extLst>
          </p:cNvPr>
          <p:cNvPicPr>
            <a:picLocks noChangeAspect="1"/>
          </p:cNvPicPr>
          <p:nvPr/>
        </p:nvPicPr>
        <p:blipFill>
          <a:blip r:embed="rId4"/>
          <a:stretch>
            <a:fillRect/>
          </a:stretch>
        </p:blipFill>
        <p:spPr>
          <a:xfrm>
            <a:off x="9040405" y="3162300"/>
            <a:ext cx="4991171" cy="5773280"/>
          </a:xfrm>
          <a:prstGeom prst="rect">
            <a:avLst/>
          </a:prstGeom>
        </p:spPr>
      </p:pic>
    </p:spTree>
    <p:extLst>
      <p:ext uri="{BB962C8B-B14F-4D97-AF65-F5344CB8AC3E}">
        <p14:creationId xmlns:p14="http://schemas.microsoft.com/office/powerpoint/2010/main" val="3646347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9CD2615813E446B1A57EF63990EECC" ma:contentTypeVersion="9" ma:contentTypeDescription="Een nieuw document maken." ma:contentTypeScope="" ma:versionID="c61001b9bc2c8e8033ebc104691993eb">
  <xsd:schema xmlns:xsd="http://www.w3.org/2001/XMLSchema" xmlns:xs="http://www.w3.org/2001/XMLSchema" xmlns:p="http://schemas.microsoft.com/office/2006/metadata/properties" xmlns:ns2="695d423d-14ab-4d11-aacb-6b2815c74ec2" targetNamespace="http://schemas.microsoft.com/office/2006/metadata/properties" ma:root="true" ma:fieldsID="7f2136baaca658e03f4b6e446bf70589" ns2:_="">
    <xsd:import namespace="695d423d-14ab-4d11-aacb-6b2815c74e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5d423d-14ab-4d11-aacb-6b2815c74e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A593A1-B435-4045-B1F5-363CCFCF51AB}">
  <ds:schemaRefs>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http://purl.org/dc/elements/1.1/"/>
    <ds:schemaRef ds:uri="695d423d-14ab-4d11-aacb-6b2815c74ec2"/>
    <ds:schemaRef ds:uri="http://purl.org/dc/dcmitype/"/>
    <ds:schemaRef ds:uri="http://purl.org/dc/terms/"/>
  </ds:schemaRefs>
</ds:datastoreItem>
</file>

<file path=customXml/itemProps2.xml><?xml version="1.0" encoding="utf-8"?>
<ds:datastoreItem xmlns:ds="http://schemas.openxmlformats.org/officeDocument/2006/customXml" ds:itemID="{F10EBEFF-7743-4F45-93E4-DC5B4E2A0F79}">
  <ds:schemaRefs>
    <ds:schemaRef ds:uri="http://schemas.microsoft.com/sharepoint/v3/contenttype/forms"/>
  </ds:schemaRefs>
</ds:datastoreItem>
</file>

<file path=customXml/itemProps3.xml><?xml version="1.0" encoding="utf-8"?>
<ds:datastoreItem xmlns:ds="http://schemas.openxmlformats.org/officeDocument/2006/customXml" ds:itemID="{0F4D534E-358A-46D9-B254-469886BDF2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5d423d-14ab-4d11-aacb-6b2815c74e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2653</TotalTime>
  <Words>6446</Words>
  <Application>Microsoft Office PowerPoint</Application>
  <PresentationFormat>Custom</PresentationFormat>
  <Paragraphs>603</Paragraphs>
  <Slides>29</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Assistant</vt:lpstr>
      <vt:lpstr>Arial</vt:lpstr>
      <vt:lpstr>Cormorant Garamond Bold Bold</vt:lpstr>
      <vt:lpstr>Wingdings</vt:lpstr>
      <vt:lpstr>Cormorant Garamond</vt:lpstr>
      <vt:lpstr>Bahnschrift</vt:lpstr>
      <vt:lpstr>Source Sans Pro</vt:lpstr>
      <vt:lpstr>Assistant Bold</vt:lpstr>
      <vt:lpstr>Roboto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Zero Waste Living Nature or Environmental Causes Education Presentation</dc:title>
  <dc:creator>Linditsch Claudia</dc:creator>
  <cp:lastModifiedBy>Ezra Panyajarnsiri เอสรา ปัญญาจารย์สิริ</cp:lastModifiedBy>
  <cp:revision>205</cp:revision>
  <cp:lastPrinted>2020-11-15T17:59:05Z</cp:lastPrinted>
  <dcterms:created xsi:type="dcterms:W3CDTF">2006-08-16T00:00:00Z</dcterms:created>
  <dcterms:modified xsi:type="dcterms:W3CDTF">2021-04-07T02:09:40Z</dcterms:modified>
  <dc:identifier>DAD59dNeE1Q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0x010100499CD2615813E446B1A57EF63990EECC</vt:lpwstr>
  </property>
</Properties>
</file>